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79" r:id="rId6"/>
    <p:sldId id="278" r:id="rId7"/>
    <p:sldId id="280" r:id="rId8"/>
    <p:sldId id="264" r:id="rId9"/>
    <p:sldId id="271" r:id="rId10"/>
    <p:sldId id="282" r:id="rId11"/>
    <p:sldId id="267" r:id="rId12"/>
    <p:sldId id="273" r:id="rId13"/>
    <p:sldId id="274" r:id="rId14"/>
    <p:sldId id="275" r:id="rId15"/>
    <p:sldId id="276" r:id="rId16"/>
    <p:sldId id="277" r:id="rId17"/>
    <p:sldId id="268" r:id="rId18"/>
    <p:sldId id="269" r:id="rId19"/>
    <p:sldId id="260" r:id="rId20"/>
    <p:sldId id="265" r:id="rId21"/>
    <p:sldId id="266" r:id="rId22"/>
    <p:sldId id="270" r:id="rId23"/>
    <p:sldId id="272"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1" initials="E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BF132B-30F7-F016-D07F-D82F43601EDA}" v="57" dt="2020-07-21T13:29:11.192"/>
    <p1510:client id="{77594CDA-233A-C946-85F6-E5ABAD61651F}" v="11" dt="2020-07-17T20:58:02"/>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3420" autoAdjust="0"/>
  </p:normalViewPr>
  <p:slideViewPr>
    <p:cSldViewPr snapToGrid="0">
      <p:cViewPr varScale="1">
        <p:scale>
          <a:sx n="106" d="100"/>
          <a:sy n="106" d="100"/>
        </p:scale>
        <p:origin x="92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CE83CC-B41F-DEFB-12E2-1738D363E7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DFF987-F9BB-7E1A-3D2D-B0CF329941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45F6AA-8F6F-4CA3-9EA4-2C1E08831BFD}" type="datetimeFigureOut">
              <a:rPr lang="en-US" smtClean="0"/>
              <a:t>7/23/2024</a:t>
            </a:fld>
            <a:endParaRPr lang="en-US"/>
          </a:p>
        </p:txBody>
      </p:sp>
      <p:sp>
        <p:nvSpPr>
          <p:cNvPr id="4" name="Footer Placeholder 3">
            <a:extLst>
              <a:ext uri="{FF2B5EF4-FFF2-40B4-BE49-F238E27FC236}">
                <a16:creationId xmlns:a16="http://schemas.microsoft.com/office/drawing/2014/main" id="{116A5516-CE57-7F79-A2A9-31702B31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2EE20E-EC33-D347-FFC2-F3BFB7276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53EA97-EB07-4696-90AC-9E3DBDA7E1EA}" type="slidenum">
              <a:rPr lang="en-US" smtClean="0"/>
              <a:t>‹#›</a:t>
            </a:fld>
            <a:endParaRPr lang="en-US"/>
          </a:p>
        </p:txBody>
      </p:sp>
    </p:spTree>
    <p:extLst>
      <p:ext uri="{BB962C8B-B14F-4D97-AF65-F5344CB8AC3E}">
        <p14:creationId xmlns:p14="http://schemas.microsoft.com/office/powerpoint/2010/main" val="463961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E8FB8-435D-2347-BE0C-8C8605F7E0B6}"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7D53D-4AF1-3446-B142-98B7F29EEE94}" type="slidenum">
              <a:rPr lang="en-US" smtClean="0"/>
              <a:t>‹#›</a:t>
            </a:fld>
            <a:endParaRPr lang="en-US"/>
          </a:p>
        </p:txBody>
      </p:sp>
    </p:spTree>
    <p:extLst>
      <p:ext uri="{BB962C8B-B14F-4D97-AF65-F5344CB8AC3E}">
        <p14:creationId xmlns:p14="http://schemas.microsoft.com/office/powerpoint/2010/main" val="31617055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7D53D-4AF1-3446-B142-98B7F29EEE94}" type="slidenum">
              <a:rPr lang="en-US" smtClean="0"/>
              <a:t>1</a:t>
            </a:fld>
            <a:endParaRPr lang="en-US"/>
          </a:p>
        </p:txBody>
      </p:sp>
    </p:spTree>
    <p:extLst>
      <p:ext uri="{BB962C8B-B14F-4D97-AF65-F5344CB8AC3E}">
        <p14:creationId xmlns:p14="http://schemas.microsoft.com/office/powerpoint/2010/main" val="98843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the research background? Simply provide the research purpose or impact on emotion recognition, specifically, why do we need to recognition of dynamic emotion recognition? What is the major difference between traditional emotion recognition with dynamic emotion recognition?</a:t>
            </a:r>
          </a:p>
          <a:p>
            <a:pPr marL="228600" indent="-228600">
              <a:buAutoNum type="arabicPeriod"/>
            </a:pPr>
            <a:endParaRPr lang="en-US" dirty="0"/>
          </a:p>
          <a:p>
            <a:pPr marL="228600" indent="-228600">
              <a:buAutoNum type="arabicPeriod"/>
            </a:pPr>
            <a:r>
              <a:rPr lang="en-US" dirty="0"/>
              <a:t>Why do we need to do the dynamic emotion recognition over traditional emotion recognition? What exact application(s) needs dynamic emotion recognition which traditional emotion recognition can't provide? Using spatial-temporal features is the approach NOT the purpose for the dynamic emotion recognition! The major difference is the application purposes NOT the approach between traditional emotion recognition and dynamic emotion recognition.</a:t>
            </a:r>
          </a:p>
          <a:p>
            <a:endParaRPr lang="en-US" dirty="0"/>
          </a:p>
          <a:p>
            <a:r>
              <a:rPr lang="en-US" dirty="0"/>
              <a:t>Emotion recognition data: video (facial, behavior), audio (speech, tone), text (semantics, context)</a:t>
            </a:r>
          </a:p>
          <a:p>
            <a:endParaRPr lang="en-US" dirty="0"/>
          </a:p>
          <a:p>
            <a:r>
              <a:rPr lang="en-US" dirty="0"/>
              <a:t>Traditional emotion recognition: single-modal, static, and context-free.</a:t>
            </a:r>
          </a:p>
          <a:p>
            <a:endParaRPr lang="en-US" dirty="0"/>
          </a:p>
          <a:p>
            <a:r>
              <a:rPr lang="en-US" dirty="0"/>
              <a:t>Dynamic emotion recognition: multi-modal, dynamic, and contextual.</a:t>
            </a:r>
          </a:p>
          <a:p>
            <a:endParaRPr lang="en-US" dirty="0"/>
          </a:p>
          <a:p>
            <a:r>
              <a:rPr lang="en-US" dirty="0"/>
              <a:t>Difference: In order to better handle emotion recognition in real-time human-computer interaction environments, dynamic emotion recognition is more suitable for this application than traditional emotion recognition.</a:t>
            </a:r>
          </a:p>
          <a:p>
            <a:endParaRPr lang="en-US" dirty="0"/>
          </a:p>
          <a:p>
            <a:r>
              <a:rPr lang="en-US" dirty="0"/>
              <a:t>Purpose: This study mainly explores the impact of dynamic feature correlation in multimodal data (i.e., audio-visual cross-domain data) on emotion recognition (not only facial expressions but also speech emotions).</a:t>
            </a:r>
          </a:p>
        </p:txBody>
      </p:sp>
      <p:sp>
        <p:nvSpPr>
          <p:cNvPr id="4" name="Slide Number Placeholder 3"/>
          <p:cNvSpPr>
            <a:spLocks noGrp="1"/>
          </p:cNvSpPr>
          <p:nvPr>
            <p:ph type="sldNum" sz="quarter" idx="5"/>
          </p:nvPr>
        </p:nvSpPr>
        <p:spPr/>
        <p:txBody>
          <a:bodyPr/>
          <a:lstStyle/>
          <a:p>
            <a:fld id="{B6B7D53D-4AF1-3446-B142-98B7F29EEE94}" type="slidenum">
              <a:rPr lang="en-US" smtClean="0"/>
              <a:t>2</a:t>
            </a:fld>
            <a:endParaRPr lang="en-US"/>
          </a:p>
        </p:txBody>
      </p:sp>
    </p:spTree>
    <p:extLst>
      <p:ext uri="{BB962C8B-B14F-4D97-AF65-F5344CB8AC3E}">
        <p14:creationId xmlns:p14="http://schemas.microsoft.com/office/powerpoint/2010/main" val="397913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What are the challenges in dynamic emotion recognition?</a:t>
            </a:r>
          </a:p>
          <a:p>
            <a:endParaRPr lang="en-US" dirty="0"/>
          </a:p>
          <a:p>
            <a:r>
              <a:rPr lang="en-US" dirty="0"/>
              <a:t>A. Due to the limited training data, traditional dynamic data feature model (without self-supervised pretrained large model) may NOT be optimized, which will affect the on extracting dynamically correlated features.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Lack of capturing the correlation features between dynamic cross-domain data from the perspective of </a:t>
            </a:r>
            <a:r>
              <a:rPr lang="en-US" dirty="0">
                <a:solidFill>
                  <a:srgbClr val="FF0000"/>
                </a:solidFill>
              </a:rPr>
              <a:t>overall spatiotemporal sequence</a:t>
            </a:r>
            <a:r>
              <a:rPr lang="en-US" dirty="0"/>
              <a:t>. The current development of dynamic emotion recognition only considers the </a:t>
            </a:r>
            <a:r>
              <a:rPr lang="en-US" dirty="0">
                <a:highlight>
                  <a:srgbClr val="FFFF00"/>
                </a:highlight>
              </a:rPr>
              <a:t>correlation between feature sequences of each single modality</a:t>
            </a:r>
            <a:r>
              <a:rPr lang="en-US" dirty="0"/>
              <a:t>, while ignoring the feasibility of multimodal sequence fusion.</a:t>
            </a:r>
          </a:p>
        </p:txBody>
      </p:sp>
      <p:sp>
        <p:nvSpPr>
          <p:cNvPr id="4" name="Slide Number Placeholder 3"/>
          <p:cNvSpPr>
            <a:spLocks noGrp="1"/>
          </p:cNvSpPr>
          <p:nvPr>
            <p:ph type="sldNum" sz="quarter" idx="5"/>
          </p:nvPr>
        </p:nvSpPr>
        <p:spPr/>
        <p:txBody>
          <a:bodyPr/>
          <a:lstStyle/>
          <a:p>
            <a:fld id="{B6B7D53D-4AF1-3446-B142-98B7F29EEE94}" type="slidenum">
              <a:rPr lang="en-US" smtClean="0"/>
              <a:t>3</a:t>
            </a:fld>
            <a:endParaRPr lang="en-US"/>
          </a:p>
        </p:txBody>
      </p:sp>
    </p:spTree>
    <p:extLst>
      <p:ext uri="{BB962C8B-B14F-4D97-AF65-F5344CB8AC3E}">
        <p14:creationId xmlns:p14="http://schemas.microsoft.com/office/powerpoint/2010/main" val="289859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Summarize the related work on dynamic emotion recognition, how are the state-of-the-art approaches to solve the challenges and what are their performance? – provide most important references</a:t>
            </a:r>
          </a:p>
          <a:p>
            <a:endParaRPr lang="en-US" dirty="0"/>
          </a:p>
          <a:p>
            <a:r>
              <a:rPr lang="en-US" dirty="0"/>
              <a:t>At present, most of the developments in dynamic emotion recognition are to first extract features from each single modality, and then use cross-modal feature fusion strategies (e.g., attention mechanisms) to associate the identically distributed features of multimodal to improve the accuracy of dynamic emotion recognition. For example, AVT [1] and VQ-MAE-AV [2].</a:t>
            </a:r>
          </a:p>
          <a:p>
            <a:r>
              <a:rPr lang="en-US" dirty="0"/>
              <a:t>Compared with AVT, VQ-MAE-AV performs better on challenges A and B. It uses the pretrained feature extractor by masked autoencoder (MAE) to eliminate the bias caused by insufficient training data. At the same time, it uses the cross-attention fusion strategy to replace the self-attention fusion strategy in AVT. It improves the accuracy by 4% on the RAVDESS dataset (83.20% vs. 79.20%).</a:t>
            </a:r>
          </a:p>
          <a:p>
            <a:endParaRPr lang="en-US" dirty="0"/>
          </a:p>
          <a:p>
            <a:r>
              <a:rPr lang="en-US" dirty="0"/>
              <a:t>[1] </a:t>
            </a:r>
            <a:r>
              <a:rPr lang="en-US" dirty="0" err="1"/>
              <a:t>Chumachenko</a:t>
            </a:r>
            <a:r>
              <a:rPr lang="en-US" dirty="0"/>
              <a:t>, Kateryna, Alexandros </a:t>
            </a:r>
            <a:r>
              <a:rPr lang="en-US" dirty="0" err="1"/>
              <a:t>Iosifidis</a:t>
            </a:r>
            <a:r>
              <a:rPr lang="en-US" dirty="0"/>
              <a:t>, and </a:t>
            </a:r>
            <a:r>
              <a:rPr lang="en-US" dirty="0" err="1"/>
              <a:t>Moncef</a:t>
            </a:r>
            <a:r>
              <a:rPr lang="en-US" dirty="0"/>
              <a:t> </a:t>
            </a:r>
            <a:r>
              <a:rPr lang="en-US" dirty="0" err="1"/>
              <a:t>Gabbouj</a:t>
            </a:r>
            <a:r>
              <a:rPr lang="en-US" dirty="0"/>
              <a:t>. "Self-attention fusion for audiovisual emotion recognition with incomplete data." 2022 26th International Conference on Pattern Recognition (ICPR). IEEE, 2022.</a:t>
            </a:r>
          </a:p>
          <a:p>
            <a:r>
              <a:rPr lang="en-US" dirty="0"/>
              <a:t>[2] </a:t>
            </a:r>
            <a:r>
              <a:rPr lang="en-US" dirty="0" err="1"/>
              <a:t>Sadok</a:t>
            </a:r>
            <a:r>
              <a:rPr lang="en-US" dirty="0"/>
              <a:t>, Samir, Simon </a:t>
            </a:r>
            <a:r>
              <a:rPr lang="en-US" dirty="0" err="1"/>
              <a:t>Leglaive</a:t>
            </a:r>
            <a:r>
              <a:rPr lang="en-US" dirty="0"/>
              <a:t>, and Renaud </a:t>
            </a:r>
            <a:r>
              <a:rPr lang="en-US" dirty="0" err="1"/>
              <a:t>S´eguier</a:t>
            </a:r>
            <a:r>
              <a:rPr lang="en-US" dirty="0"/>
              <a:t>. "A vector quantized masked autoencoder for audiovisual speech emotion recognition." 2023 IEEE International conference on acoustics, speech, and signal processing workshops (ICASSPW). IEEE, 2023.</a:t>
            </a:r>
          </a:p>
        </p:txBody>
      </p:sp>
      <p:sp>
        <p:nvSpPr>
          <p:cNvPr id="4" name="Slide Number Placeholder 3"/>
          <p:cNvSpPr>
            <a:spLocks noGrp="1"/>
          </p:cNvSpPr>
          <p:nvPr>
            <p:ph type="sldNum" sz="quarter" idx="5"/>
          </p:nvPr>
        </p:nvSpPr>
        <p:spPr/>
        <p:txBody>
          <a:bodyPr/>
          <a:lstStyle/>
          <a:p>
            <a:fld id="{B6B7D53D-4AF1-3446-B142-98B7F29EEE94}" type="slidenum">
              <a:rPr lang="en-US" smtClean="0"/>
              <a:t>4</a:t>
            </a:fld>
            <a:endParaRPr lang="en-US"/>
          </a:p>
        </p:txBody>
      </p:sp>
    </p:spTree>
    <p:extLst>
      <p:ext uri="{BB962C8B-B14F-4D97-AF65-F5344CB8AC3E}">
        <p14:creationId xmlns:p14="http://schemas.microsoft.com/office/powerpoint/2010/main" val="242998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basic idea of MultiMAE-DER; why we employ this for the spatio-temporal attention.</a:t>
            </a:r>
          </a:p>
          <a:p>
            <a:endParaRPr lang="en-US" dirty="0"/>
          </a:p>
          <a:p>
            <a:r>
              <a:rPr lang="en-US" dirty="0"/>
              <a:t>Basic idea:</a:t>
            </a:r>
          </a:p>
          <a:p>
            <a:r>
              <a:rPr lang="en-US" dirty="0"/>
              <a:t>1. Direct sequence fusion of audio-visual signals.</a:t>
            </a:r>
          </a:p>
          <a:p>
            <a:r>
              <a:rPr lang="en-US" dirty="0"/>
              <a:t>2. Use VideoMAE (Backbone Network: ViT) to extract dynamic features of the overall fusion sequence.</a:t>
            </a:r>
          </a:p>
          <a:p>
            <a:r>
              <a:rPr lang="en-US" dirty="0"/>
              <a:t>3. The dynamic features will contain the representation information of the audio-visual sequence in terms of spatiotemporal association.</a:t>
            </a:r>
          </a:p>
          <a:p>
            <a:endParaRPr lang="en-US" dirty="0"/>
          </a:p>
          <a:p>
            <a:r>
              <a:rPr lang="en-US" dirty="0"/>
              <a:t>Spatio-temporal attention:</a:t>
            </a:r>
          </a:p>
          <a:p>
            <a:r>
              <a:rPr lang="en-US" dirty="0"/>
              <a:t>In order to capture the spatiotemporal correlation dynamic features in audio-visual sequences, attention is paid to both the flow video and the corresponding frame images.</a:t>
            </a:r>
          </a:p>
        </p:txBody>
      </p:sp>
      <p:sp>
        <p:nvSpPr>
          <p:cNvPr id="4" name="Slide Number Placeholder 3"/>
          <p:cNvSpPr>
            <a:spLocks noGrp="1"/>
          </p:cNvSpPr>
          <p:nvPr>
            <p:ph type="sldNum" sz="quarter" idx="5"/>
          </p:nvPr>
        </p:nvSpPr>
        <p:spPr/>
        <p:txBody>
          <a:bodyPr/>
          <a:lstStyle/>
          <a:p>
            <a:fld id="{B6B7D53D-4AF1-3446-B142-98B7F29EEE94}" type="slidenum">
              <a:rPr lang="en-US" smtClean="0"/>
              <a:t>14</a:t>
            </a:fld>
            <a:endParaRPr lang="en-US"/>
          </a:p>
        </p:txBody>
      </p:sp>
    </p:spTree>
    <p:extLst>
      <p:ext uri="{BB962C8B-B14F-4D97-AF65-F5344CB8AC3E}">
        <p14:creationId xmlns:p14="http://schemas.microsoft.com/office/powerpoint/2010/main" val="311002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major finding from this results? </a:t>
            </a:r>
            <a:br>
              <a:rPr lang="en-US" dirty="0"/>
            </a:br>
            <a:r>
              <a:rPr lang="en-US" dirty="0"/>
              <a:t>1. Show better performance than the state-of-the-art?</a:t>
            </a:r>
            <a:br>
              <a:rPr lang="en-US" dirty="0"/>
            </a:br>
            <a:r>
              <a:rPr lang="en-US" dirty="0"/>
              <a:t>2. Suggesting a better fusion strategy?</a:t>
            </a:r>
          </a:p>
          <a:p>
            <a:endParaRPr lang="en-US" dirty="0"/>
          </a:p>
          <a:p>
            <a:r>
              <a:rPr lang="en-US" dirty="0"/>
              <a:t>Please use bulletins to write the above information</a:t>
            </a:r>
          </a:p>
          <a:p>
            <a:endParaRPr lang="en-US" dirty="0"/>
          </a:p>
          <a:p>
            <a:r>
              <a:rPr lang="en-US" dirty="0"/>
              <a:t>SSL: Self-supervised learning method or not. UAR: Unweighted average recall. WAR: Weighted average recall. UNDERLINED: The best supervised result. BOLD: The best result.</a:t>
            </a:r>
          </a:p>
          <a:p>
            <a:endParaRPr lang="en-US" dirty="0"/>
          </a:p>
          <a:p>
            <a:r>
              <a:rPr lang="en-US" dirty="0"/>
              <a:t>Compared MultiMAE-DER with other previous state-of-the-art multimodal models on the RAVDESS [19]. As shown in Table 1, in the multimodal model domain, the results exhibit significant variations based on different learning methods, whether supervised learning or self-supervised learning. The self-supervised multimodal model VQ-MAE-AV [30] outperforms the supervised multimodal model AVT [29] by 4% (83.20% vs. 79.20%) in terms of WAR. Furthermore, our MultiMAE-DER model, employing different multimodal sequence fusion strategies, generally surpasses the supervised multimodal model. Particularly, when using strategy 4, MultiMAE-DER-FSLF outperforms the supervised model by 4.41% (83.61% vs. 79.20%) in terms of WAR. Among the self-supervised multimodal models, our optimal strategy (i.e., strategy 4 FSLF) of MultiMAE-DER also outperforms the multimodal model VQ-MAE-AV [30] by 0.41% (83.61% vs. 83.20%) in terms of WAR. On the other way, compared with the MultiMAE-DER single-modal model, the MultiMAE-DER multi-modal optimal strategy model (FSLF) is far superior in performance to the visual-only model and the audio-only model. The results show that the WAR on RAVDESS [19] is enhanced by 9.48% (83.61% vs. 74.13%) and 3.06% (83.61% vs. 80.55%) respectively.</a:t>
            </a:r>
          </a:p>
        </p:txBody>
      </p:sp>
      <p:sp>
        <p:nvSpPr>
          <p:cNvPr id="4" name="Slide Number Placeholder 3"/>
          <p:cNvSpPr>
            <a:spLocks noGrp="1"/>
          </p:cNvSpPr>
          <p:nvPr>
            <p:ph type="sldNum" sz="quarter" idx="5"/>
          </p:nvPr>
        </p:nvSpPr>
        <p:spPr/>
        <p:txBody>
          <a:bodyPr/>
          <a:lstStyle/>
          <a:p>
            <a:fld id="{B6B7D53D-4AF1-3446-B142-98B7F29EEE94}" type="slidenum">
              <a:rPr lang="en-US" smtClean="0"/>
              <a:t>16</a:t>
            </a:fld>
            <a:endParaRPr lang="en-US"/>
          </a:p>
        </p:txBody>
      </p:sp>
    </p:spTree>
    <p:extLst>
      <p:ext uri="{BB962C8B-B14F-4D97-AF65-F5344CB8AC3E}">
        <p14:creationId xmlns:p14="http://schemas.microsoft.com/office/powerpoint/2010/main" val="3581704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SSL: Self-supervised learning method or not. UAR: Unweighted average recall. WAR: Weighted average recall. UNDERLINED: The best supervised result. BOLD: The best result.</a:t>
            </a:r>
          </a:p>
          <a:p>
            <a:endParaRPr lang="en-US" dirty="0"/>
          </a:p>
          <a:p>
            <a:r>
              <a:rPr lang="en-US" dirty="0"/>
              <a:t>The visual-audio results on the CREMA-D [20] are presented in Table 2. We observe that the optimal strategy of MultiMAE-DER achieves the WAR result surpassing the VQ-MAE-AV [30] multimodal self-supervised learning model by 0.96% (79.36% vs. 78.40%). Compared to supervised learning approaches, the optimal strategy of MultiMAE-DER outperforms the multimodal model RAVER [34] by 2.06% (79.36% vs. 77.30%) in WAR. In addition, most of the results of other strategies in MultiMAE-DER outperform state-of-the-art multimodal supervised learning models. This indicates the effectiveness of multimodal sequence fusion strategies, which can aid in identifying spatio-temporal correlations across cross-domain data to some extent. On the other way, compared with the MultiMAE-DER single-modal model, the MultiMAE-DER multi-modal optimal strategy model (FSLF) is far superior in performance to the visual-only model and the audio-only model. The results show that the WAR on CREMA-D [20] is enhanced by 1.53% (79.36% vs. 77.83%) and 0.91% (79.36% vs. 78.45%) respectively.</a:t>
            </a:r>
          </a:p>
        </p:txBody>
      </p:sp>
      <p:sp>
        <p:nvSpPr>
          <p:cNvPr id="4" name="Slide Number Placeholder 3"/>
          <p:cNvSpPr>
            <a:spLocks noGrp="1"/>
          </p:cNvSpPr>
          <p:nvPr>
            <p:ph type="sldNum" sz="quarter" idx="5"/>
          </p:nvPr>
        </p:nvSpPr>
        <p:spPr/>
        <p:txBody>
          <a:bodyPr/>
          <a:lstStyle/>
          <a:p>
            <a:fld id="{B6B7D53D-4AF1-3446-B142-98B7F29EEE94}" type="slidenum">
              <a:rPr lang="en-US" smtClean="0"/>
              <a:t>17</a:t>
            </a:fld>
            <a:endParaRPr lang="en-US"/>
          </a:p>
        </p:txBody>
      </p:sp>
    </p:spTree>
    <p:extLst>
      <p:ext uri="{BB962C8B-B14F-4D97-AF65-F5344CB8AC3E}">
        <p14:creationId xmlns:p14="http://schemas.microsoft.com/office/powerpoint/2010/main" val="168429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SSL: Self-supervised learning method or not. UAR: Unweighted average recall. WAR: Weighted average recall. BOLD: The best result.</a:t>
            </a:r>
          </a:p>
          <a:p>
            <a:endParaRPr lang="en-US" dirty="0"/>
          </a:p>
          <a:p>
            <a:r>
              <a:rPr lang="en-US" dirty="0"/>
              <a:t>In Table 3, we compare state-of-the-art self-supervised multimodal models on the IEMOCAP [21]. The results are derived from the evaluation test conducted by AV-Superb [22]. The results showed that in the field of self-supervised learning, our MultiMAE-DER optimal strategy model (FSLF) outperforms the multimodal model AVBERT [37] by 1.86% (63.73% vs. 61.87%) in WAR. Upon observing the results of</a:t>
            </a:r>
          </a:p>
          <a:p>
            <a:r>
              <a:rPr lang="en-US" dirty="0"/>
              <a:t>multiple strategies in our model and comparing them with the results of these three self-supervised multimodal models, we notice that MultiMAE-DER model performs slightly better in handling cross-domain data. This indirectly reflects the model’s ability to extract representational information regarding spatio-temporal correlations across cross-domain data. Moreover, these dynamic features play a crucial role in inferring emotional context. On the other way, compared with the MultiMAE-DER single-modal model, the MultiMAE-DER multi-modal optimal strategy model (FSLF) is far superior in performance to the visual-only model and the audio-only model. The results show that the WAR on IEMOCAP [21] is enhanced by 7.60% (63.73% vs. 56.13%) and 5.04% (63.73% vs. 58.69%) respectively.</a:t>
            </a:r>
          </a:p>
        </p:txBody>
      </p:sp>
      <p:sp>
        <p:nvSpPr>
          <p:cNvPr id="4" name="Slide Number Placeholder 3"/>
          <p:cNvSpPr>
            <a:spLocks noGrp="1"/>
          </p:cNvSpPr>
          <p:nvPr>
            <p:ph type="sldNum" sz="quarter" idx="5"/>
          </p:nvPr>
        </p:nvSpPr>
        <p:spPr/>
        <p:txBody>
          <a:bodyPr/>
          <a:lstStyle/>
          <a:p>
            <a:fld id="{B6B7D53D-4AF1-3446-B142-98B7F29EEE94}" type="slidenum">
              <a:rPr lang="en-US" smtClean="0"/>
              <a:t>18</a:t>
            </a:fld>
            <a:endParaRPr lang="en-US"/>
          </a:p>
        </p:txBody>
      </p:sp>
    </p:spTree>
    <p:extLst>
      <p:ext uri="{BB962C8B-B14F-4D97-AF65-F5344CB8AC3E}">
        <p14:creationId xmlns:p14="http://schemas.microsoft.com/office/powerpoint/2010/main" val="346911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6C96-2D46-9C4B-AE46-859B792ABC19}"/>
              </a:ext>
            </a:extLst>
          </p:cNvPr>
          <p:cNvSpPr>
            <a:spLocks noGrp="1"/>
          </p:cNvSpPr>
          <p:nvPr>
            <p:ph type="ctrTitle"/>
          </p:nvPr>
        </p:nvSpPr>
        <p:spPr>
          <a:xfrm>
            <a:off x="1859280" y="1041400"/>
            <a:ext cx="9072880" cy="2387600"/>
          </a:xfrm>
        </p:spPr>
        <p:txBody>
          <a:bodyPr anchor="b"/>
          <a:lstStyle>
            <a:lvl1pPr algn="l">
              <a:defRPr sz="600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5E1DDBC-27B7-EE49-AF57-DEA041F418A9}"/>
              </a:ext>
            </a:extLst>
          </p:cNvPr>
          <p:cNvSpPr>
            <a:spLocks noGrp="1"/>
          </p:cNvSpPr>
          <p:nvPr>
            <p:ph type="subTitle" idx="1"/>
          </p:nvPr>
        </p:nvSpPr>
        <p:spPr>
          <a:xfrm>
            <a:off x="1859280" y="3521075"/>
            <a:ext cx="9072880" cy="1655762"/>
          </a:xfrm>
        </p:spPr>
        <p:txBody>
          <a:bodyPr/>
          <a:lstStyle>
            <a:lvl1pPr marL="0" indent="0" algn="l">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6891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Comparison">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B74D571-5D0A-1C4A-8AEF-1EC65E11EB3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085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pic>
        <p:nvPicPr>
          <p:cNvPr id="8" name="Picture 7" descr="A picture containing sitting, water, man, black&#10;&#10;Description automatically generated">
            <a:extLst>
              <a:ext uri="{FF2B5EF4-FFF2-40B4-BE49-F238E27FC236}">
                <a16:creationId xmlns:a16="http://schemas.microsoft.com/office/drawing/2014/main" id="{5C761069-666A-9F4F-AAE5-C820E56AA2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lvl1pPr>
              <a:defRPr>
                <a:solidFill>
                  <a:schemeClr val="tx1">
                    <a:lumMod val="75000"/>
                    <a:lumOff val="25000"/>
                  </a:schemeClr>
                </a:solidFill>
              </a:defRPr>
            </a:lvl1p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lvl1pPr>
              <a:defRPr>
                <a:solidFill>
                  <a:schemeClr val="tx1">
                    <a:lumMod val="75000"/>
                    <a:lumOff val="25000"/>
                  </a:schemeClr>
                </a:solidFill>
              </a:defRPr>
            </a:lvl1pPr>
          </a:lstStyle>
          <a:p>
            <a:fld id="{7EE6AFEC-37F4-1D48-80F4-D3D02F74536C}" type="slidenum">
              <a:rPr lang="en-US" smtClean="0"/>
              <a:pPr/>
              <a:t>‹#›</a:t>
            </a:fld>
            <a:endParaRPr lang="en-US"/>
          </a:p>
        </p:txBody>
      </p:sp>
    </p:spTree>
    <p:extLst>
      <p:ext uri="{BB962C8B-B14F-4D97-AF65-F5344CB8AC3E}">
        <p14:creationId xmlns:p14="http://schemas.microsoft.com/office/powerpoint/2010/main" val="2697710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4" name="Picture 3" descr="A picture containing sitting, water, man, black&#10;&#10;Description automatically generated">
            <a:extLst>
              <a:ext uri="{FF2B5EF4-FFF2-40B4-BE49-F238E27FC236}">
                <a16:creationId xmlns:a16="http://schemas.microsoft.com/office/drawing/2014/main" id="{D65D4768-7035-6E47-8FDF-2C1C622E73A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0240" y="6356350"/>
            <a:ext cx="2611120" cy="365125"/>
          </a:xfrm>
        </p:spPr>
        <p:txBody>
          <a:bodyPr/>
          <a:lstStyle>
            <a:lvl1pPr>
              <a:defRPr>
                <a:solidFill>
                  <a:schemeClr val="tx1">
                    <a:lumMod val="75000"/>
                    <a:lumOff val="25000"/>
                  </a:schemeClr>
                </a:solidFill>
              </a:defRPr>
            </a:lvl1pPr>
          </a:lstStyle>
          <a:p>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lvl1pPr>
              <a:defRPr>
                <a:solidFill>
                  <a:schemeClr val="tx1">
                    <a:lumMod val="75000"/>
                    <a:lumOff val="25000"/>
                  </a:schemeClr>
                </a:solidFill>
              </a:defRPr>
            </a:lvl1pPr>
          </a:lstStyle>
          <a:p>
            <a:fld id="{7EE6AFEC-37F4-1D48-80F4-D3D02F74536C}" type="slidenum">
              <a:rPr lang="en-US" smtClean="0"/>
              <a:pPr/>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621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omparison">
    <p:spTree>
      <p:nvGrpSpPr>
        <p:cNvPr id="1" name=""/>
        <p:cNvGrpSpPr/>
        <p:nvPr/>
      </p:nvGrpSpPr>
      <p:grpSpPr>
        <a:xfrm>
          <a:off x="0" y="0"/>
          <a:ext cx="0" cy="0"/>
          <a:chOff x="0" y="0"/>
          <a:chExt cx="0" cy="0"/>
        </a:xfrm>
      </p:grpSpPr>
      <p:pic>
        <p:nvPicPr>
          <p:cNvPr id="4" name="Picture 3" descr="A picture containing sitting, water, man, black&#10;&#10;Description automatically generated">
            <a:extLst>
              <a:ext uri="{FF2B5EF4-FFF2-40B4-BE49-F238E27FC236}">
                <a16:creationId xmlns:a16="http://schemas.microsoft.com/office/drawing/2014/main" id="{93491192-B8BA-BE43-9DB4-C892BF178B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lvl1pPr>
              <a:defRPr>
                <a:solidFill>
                  <a:schemeClr val="tx1">
                    <a:lumMod val="75000"/>
                    <a:lumOff val="25000"/>
                  </a:schemeClr>
                </a:solidFill>
              </a:defRPr>
            </a:lvl1pPr>
          </a:lstStyle>
          <a:p>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lvl1pPr>
              <a:defRPr>
                <a:solidFill>
                  <a:schemeClr val="tx1">
                    <a:lumMod val="75000"/>
                    <a:lumOff val="25000"/>
                  </a:schemeClr>
                </a:solidFill>
              </a:defRPr>
            </a:lvl1p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lvl1pPr>
              <a:defRPr>
                <a:solidFill>
                  <a:schemeClr val="tx1">
                    <a:lumMod val="75000"/>
                    <a:lumOff val="25000"/>
                  </a:schemeClr>
                </a:solidFill>
              </a:defRPr>
            </a:lvl1pPr>
          </a:lstStyle>
          <a:p>
            <a:fld id="{7EE6AFEC-37F4-1D48-80F4-D3D02F74536C}" type="slidenum">
              <a:rPr lang="en-US" smtClean="0"/>
              <a:pPr/>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79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733991" y="365124"/>
            <a:ext cx="9433560" cy="1325563"/>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733991" y="1825624"/>
            <a:ext cx="9433560"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733991" y="6356349"/>
            <a:ext cx="2611120" cy="365125"/>
          </a:xfrm>
        </p:spPr>
        <p:txBody>
          <a:body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7" name="Rectangle 6">
            <a:extLst>
              <a:ext uri="{FF2B5EF4-FFF2-40B4-BE49-F238E27FC236}">
                <a16:creationId xmlns:a16="http://schemas.microsoft.com/office/drawing/2014/main" id="{73F605C5-BD40-734A-AB47-1AB540BD6027}"/>
              </a:ext>
            </a:extLst>
          </p:cNvPr>
          <p:cNvSpPr/>
          <p:nvPr userDrawn="1"/>
        </p:nvSpPr>
        <p:spPr>
          <a:xfrm>
            <a:off x="10392032" y="0"/>
            <a:ext cx="1507525" cy="1037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7083391-1808-D443-ABF7-DAF37B526095}"/>
              </a:ext>
            </a:extLst>
          </p:cNvPr>
          <p:cNvPicPr>
            <a:picLocks noChangeAspect="1"/>
          </p:cNvPicPr>
          <p:nvPr userDrawn="1"/>
        </p:nvPicPr>
        <p:blipFill rotWithShape="1">
          <a:blip r:embed="rId2"/>
          <a:srcRect b="46188"/>
          <a:stretch/>
        </p:blipFill>
        <p:spPr>
          <a:xfrm>
            <a:off x="10392032" y="253171"/>
            <a:ext cx="1507525" cy="605767"/>
          </a:xfrm>
          <a:prstGeom prst="rect">
            <a:avLst/>
          </a:prstGeom>
        </p:spPr>
      </p:pic>
    </p:spTree>
    <p:extLst>
      <p:ext uri="{BB962C8B-B14F-4D97-AF65-F5344CB8AC3E}">
        <p14:creationId xmlns:p14="http://schemas.microsoft.com/office/powerpoint/2010/main" val="281926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CB83A58-32AA-6D43-AF43-70D9862A3FC1}"/>
              </a:ext>
            </a:extLst>
          </p:cNvPr>
          <p:cNvGrpSpPr/>
          <p:nvPr userDrawn="1"/>
        </p:nvGrpSpPr>
        <p:grpSpPr>
          <a:xfrm>
            <a:off x="0" y="0"/>
            <a:ext cx="4315900" cy="6858000"/>
            <a:chOff x="-1" y="0"/>
            <a:chExt cx="4315900" cy="6858000"/>
          </a:xfrm>
        </p:grpSpPr>
        <p:pic>
          <p:nvPicPr>
            <p:cNvPr id="17" name="Picture 16" descr="A close up of a logo&#10;&#10;Description automatically generated">
              <a:extLst>
                <a:ext uri="{FF2B5EF4-FFF2-40B4-BE49-F238E27FC236}">
                  <a16:creationId xmlns:a16="http://schemas.microsoft.com/office/drawing/2014/main" id="{D6E02BDA-92F0-4F43-82C6-9571E6B45151}"/>
                </a:ext>
              </a:extLst>
            </p:cNvPr>
            <p:cNvPicPr>
              <a:picLocks noChangeAspect="1"/>
            </p:cNvPicPr>
            <p:nvPr userDrawn="1"/>
          </p:nvPicPr>
          <p:blipFill rotWithShape="1">
            <a:blip r:embed="rId2"/>
            <a:srcRect r="87308" b="16582"/>
            <a:stretch/>
          </p:blipFill>
          <p:spPr>
            <a:xfrm>
              <a:off x="2768453" y="0"/>
              <a:ext cx="1547446" cy="6858000"/>
            </a:xfrm>
            <a:prstGeom prst="rect">
              <a:avLst/>
            </a:prstGeom>
          </p:spPr>
        </p:pic>
        <p:sp>
          <p:nvSpPr>
            <p:cNvPr id="18" name="Rectangle 17">
              <a:extLst>
                <a:ext uri="{FF2B5EF4-FFF2-40B4-BE49-F238E27FC236}">
                  <a16:creationId xmlns:a16="http://schemas.microsoft.com/office/drawing/2014/main" id="{9D19BB77-1F1D-F144-8A0F-B3A34033D6D3}"/>
                </a:ext>
              </a:extLst>
            </p:cNvPr>
            <p:cNvSpPr/>
            <p:nvPr userDrawn="1"/>
          </p:nvSpPr>
          <p:spPr>
            <a:xfrm>
              <a:off x="-1" y="0"/>
              <a:ext cx="426081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4315900" y="0"/>
            <a:ext cx="7876099" cy="6858000"/>
          </a:xfrm>
        </p:spPr>
        <p:txBody>
          <a:bodyPr/>
          <a:lstStyle/>
          <a:p>
            <a:endParaRPr lang="en-US"/>
          </a:p>
        </p:txBody>
      </p:sp>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208723" y="365124"/>
            <a:ext cx="3925956" cy="1325563"/>
          </a:xfrm>
        </p:spPr>
        <p:txBody>
          <a:bodyPr/>
          <a:lstStyle>
            <a:lvl1pPr>
              <a:defRPr>
                <a:solidFill>
                  <a:schemeClr val="bg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610EFE22-2DB5-264B-A504-D61E5816F85E}"/>
              </a:ext>
            </a:extLst>
          </p:cNvPr>
          <p:cNvSpPr>
            <a:spLocks noGrp="1"/>
          </p:cNvSpPr>
          <p:nvPr>
            <p:ph idx="1"/>
          </p:nvPr>
        </p:nvSpPr>
        <p:spPr>
          <a:xfrm>
            <a:off x="208723" y="1835564"/>
            <a:ext cx="3925956" cy="39554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descr="Text&#10;&#10;Description automatically generated">
            <a:extLst>
              <a:ext uri="{FF2B5EF4-FFF2-40B4-BE49-F238E27FC236}">
                <a16:creationId xmlns:a16="http://schemas.microsoft.com/office/drawing/2014/main" id="{2D5B1C5A-E9E3-6647-9073-279D660A5B61}"/>
              </a:ext>
            </a:extLst>
          </p:cNvPr>
          <p:cNvPicPr>
            <a:picLocks noChangeAspect="1"/>
          </p:cNvPicPr>
          <p:nvPr userDrawn="1"/>
        </p:nvPicPr>
        <p:blipFill rotWithShape="1">
          <a:blip r:embed="rId3"/>
          <a:srcRect b="46188"/>
          <a:stretch/>
        </p:blipFill>
        <p:spPr>
          <a:xfrm>
            <a:off x="0" y="6115707"/>
            <a:ext cx="1507525" cy="605767"/>
          </a:xfrm>
          <a:prstGeom prst="rect">
            <a:avLst/>
          </a:prstGeom>
        </p:spPr>
      </p:pic>
    </p:spTree>
    <p:extLst>
      <p:ext uri="{BB962C8B-B14F-4D97-AF65-F5344CB8AC3E}">
        <p14:creationId xmlns:p14="http://schemas.microsoft.com/office/powerpoint/2010/main" val="3635042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DCE9CF7A-515E-0D48-BE36-C23E531341DB}"/>
              </a:ext>
            </a:extLst>
          </p:cNvPr>
          <p:cNvPicPr>
            <a:picLocks noChangeAspect="1"/>
          </p:cNvPicPr>
          <p:nvPr userDrawn="1"/>
        </p:nvPicPr>
        <p:blipFill>
          <a:blip r:embed="rId2"/>
          <a:stretch>
            <a:fillRect/>
          </a:stretch>
        </p:blipFill>
        <p:spPr>
          <a:xfrm>
            <a:off x="167599" y="6115707"/>
            <a:ext cx="1173599" cy="543525"/>
          </a:xfrm>
          <a:prstGeom prst="rect">
            <a:avLst/>
          </a:prstGeom>
        </p:spPr>
      </p:pic>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4315900" y="0"/>
            <a:ext cx="7876099" cy="6858000"/>
          </a:xfrm>
        </p:spPr>
        <p:txBody>
          <a:bodyPr/>
          <a:lstStyle/>
          <a:p>
            <a:endParaRPr lang="en-US"/>
          </a:p>
        </p:txBody>
      </p:sp>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208723" y="365124"/>
            <a:ext cx="3925956" cy="1325563"/>
          </a:xfrm>
        </p:spPr>
        <p:txBody>
          <a:bodyPr/>
          <a:lstStyle>
            <a:lvl1pPr>
              <a:defRPr>
                <a:solidFill>
                  <a:schemeClr val="accent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610EFE22-2DB5-264B-A504-D61E5816F85E}"/>
              </a:ext>
            </a:extLst>
          </p:cNvPr>
          <p:cNvSpPr>
            <a:spLocks noGrp="1"/>
          </p:cNvSpPr>
          <p:nvPr>
            <p:ph idx="1"/>
          </p:nvPr>
        </p:nvSpPr>
        <p:spPr>
          <a:xfrm>
            <a:off x="208723" y="1835564"/>
            <a:ext cx="3925956"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926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46341E84-75CD-CD43-9654-3AA6270883FA}"/>
              </a:ext>
            </a:extLst>
          </p:cNvPr>
          <p:cNvSpPr>
            <a:spLocks noGrp="1"/>
          </p:cNvSpPr>
          <p:nvPr>
            <p:ph type="pic" sz="quarter" idx="14"/>
          </p:nvPr>
        </p:nvSpPr>
        <p:spPr>
          <a:xfrm>
            <a:off x="8375615" y="365123"/>
            <a:ext cx="3684172" cy="2858723"/>
          </a:xfrm>
        </p:spPr>
        <p:txBody>
          <a:bodyPr/>
          <a:lstStyle/>
          <a:p>
            <a:endParaRPr lang="en-US"/>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733991" y="6356349"/>
            <a:ext cx="2611120" cy="365125"/>
          </a:xfrm>
        </p:spPr>
        <p:txBody>
          <a:body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4476129" y="365124"/>
            <a:ext cx="3684172" cy="5854699"/>
          </a:xfrm>
        </p:spPr>
        <p:txBody>
          <a:bodyPr/>
          <a:lstStyle/>
          <a:p>
            <a:endParaRPr lang="en-US" dirty="0"/>
          </a:p>
        </p:txBody>
      </p:sp>
      <p:grpSp>
        <p:nvGrpSpPr>
          <p:cNvPr id="3" name="Group 2">
            <a:extLst>
              <a:ext uri="{FF2B5EF4-FFF2-40B4-BE49-F238E27FC236}">
                <a16:creationId xmlns:a16="http://schemas.microsoft.com/office/drawing/2014/main" id="{A9E4BE10-1281-DB42-9B65-DDC940EAC297}"/>
              </a:ext>
            </a:extLst>
          </p:cNvPr>
          <p:cNvGrpSpPr/>
          <p:nvPr userDrawn="1"/>
        </p:nvGrpSpPr>
        <p:grpSpPr>
          <a:xfrm>
            <a:off x="-1" y="0"/>
            <a:ext cx="4315900" cy="6858000"/>
            <a:chOff x="-1" y="0"/>
            <a:chExt cx="4315900" cy="6858000"/>
          </a:xfrm>
        </p:grpSpPr>
        <p:pic>
          <p:nvPicPr>
            <p:cNvPr id="17" name="Picture 16" descr="A close up of a logo&#10;&#10;Description automatically generated">
              <a:extLst>
                <a:ext uri="{FF2B5EF4-FFF2-40B4-BE49-F238E27FC236}">
                  <a16:creationId xmlns:a16="http://schemas.microsoft.com/office/drawing/2014/main" id="{331C5BDA-B522-0C42-A260-D5BAC16F222A}"/>
                </a:ext>
              </a:extLst>
            </p:cNvPr>
            <p:cNvPicPr>
              <a:picLocks noChangeAspect="1"/>
            </p:cNvPicPr>
            <p:nvPr userDrawn="1"/>
          </p:nvPicPr>
          <p:blipFill rotWithShape="1">
            <a:blip r:embed="rId2"/>
            <a:srcRect r="87308" b="16582"/>
            <a:stretch/>
          </p:blipFill>
          <p:spPr>
            <a:xfrm>
              <a:off x="2768453" y="0"/>
              <a:ext cx="1547446" cy="6858000"/>
            </a:xfrm>
            <a:prstGeom prst="rect">
              <a:avLst/>
            </a:prstGeom>
          </p:spPr>
        </p:pic>
        <p:sp>
          <p:nvSpPr>
            <p:cNvPr id="12" name="Rectangle 11">
              <a:extLst>
                <a:ext uri="{FF2B5EF4-FFF2-40B4-BE49-F238E27FC236}">
                  <a16:creationId xmlns:a16="http://schemas.microsoft.com/office/drawing/2014/main" id="{F41F0323-CFF1-F345-B1E7-23C2AEA17CF1}"/>
                </a:ext>
              </a:extLst>
            </p:cNvPr>
            <p:cNvSpPr/>
            <p:nvPr userDrawn="1"/>
          </p:nvSpPr>
          <p:spPr>
            <a:xfrm>
              <a:off x="-1" y="0"/>
              <a:ext cx="426081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208723" y="365124"/>
            <a:ext cx="3925956" cy="1325563"/>
          </a:xfrm>
        </p:spPr>
        <p:txBody>
          <a:bodyPr/>
          <a:lstStyle>
            <a:lvl1pPr>
              <a:defRPr>
                <a:solidFill>
                  <a:schemeClr val="bg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610EFE22-2DB5-264B-A504-D61E5816F85E}"/>
              </a:ext>
            </a:extLst>
          </p:cNvPr>
          <p:cNvSpPr>
            <a:spLocks noGrp="1"/>
          </p:cNvSpPr>
          <p:nvPr>
            <p:ph idx="1"/>
          </p:nvPr>
        </p:nvSpPr>
        <p:spPr>
          <a:xfrm>
            <a:off x="208723" y="1835565"/>
            <a:ext cx="3925956" cy="40259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F1B06B6D-CF17-C64C-9625-FDC0FD465ABB}"/>
              </a:ext>
            </a:extLst>
          </p:cNvPr>
          <p:cNvSpPr>
            <a:spLocks noGrp="1"/>
          </p:cNvSpPr>
          <p:nvPr>
            <p:ph type="pic" sz="quarter" idx="15"/>
          </p:nvPr>
        </p:nvSpPr>
        <p:spPr>
          <a:xfrm>
            <a:off x="8375615" y="3348649"/>
            <a:ext cx="3684172" cy="2858723"/>
          </a:xfrm>
        </p:spPr>
        <p:txBody>
          <a:bodyPr/>
          <a:lstStyle/>
          <a:p>
            <a:endParaRPr lang="en-US"/>
          </a:p>
        </p:txBody>
      </p:sp>
      <p:pic>
        <p:nvPicPr>
          <p:cNvPr id="19" name="Picture 18" descr="Text&#10;&#10;Description automatically generated">
            <a:extLst>
              <a:ext uri="{FF2B5EF4-FFF2-40B4-BE49-F238E27FC236}">
                <a16:creationId xmlns:a16="http://schemas.microsoft.com/office/drawing/2014/main" id="{B6058F95-76D6-794B-BB76-B499C8DF42A0}"/>
              </a:ext>
            </a:extLst>
          </p:cNvPr>
          <p:cNvPicPr>
            <a:picLocks noChangeAspect="1"/>
          </p:cNvPicPr>
          <p:nvPr userDrawn="1"/>
        </p:nvPicPr>
        <p:blipFill rotWithShape="1">
          <a:blip r:embed="rId3"/>
          <a:srcRect b="46188"/>
          <a:stretch/>
        </p:blipFill>
        <p:spPr>
          <a:xfrm>
            <a:off x="0" y="6115707"/>
            <a:ext cx="1507525" cy="605767"/>
          </a:xfrm>
          <a:prstGeom prst="rect">
            <a:avLst/>
          </a:prstGeom>
        </p:spPr>
      </p:pic>
    </p:spTree>
    <p:extLst>
      <p:ext uri="{BB962C8B-B14F-4D97-AF65-F5344CB8AC3E}">
        <p14:creationId xmlns:p14="http://schemas.microsoft.com/office/powerpoint/2010/main" val="3957031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2" y="0"/>
            <a:ext cx="12192001" cy="6858000"/>
          </a:xfrm>
        </p:spPr>
        <p:txBody>
          <a:bodyPr/>
          <a:lstStyle/>
          <a:p>
            <a:endParaRPr lang="en-US" dirty="0"/>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733991" y="6356349"/>
            <a:ext cx="2611120" cy="365125"/>
          </a:xfrm>
        </p:spPr>
        <p:txBody>
          <a:body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7" name="Title 1">
            <a:extLst>
              <a:ext uri="{FF2B5EF4-FFF2-40B4-BE49-F238E27FC236}">
                <a16:creationId xmlns:a16="http://schemas.microsoft.com/office/drawing/2014/main" id="{6882D828-8B60-B64D-8195-E5AD6028C460}"/>
              </a:ext>
            </a:extLst>
          </p:cNvPr>
          <p:cNvSpPr>
            <a:spLocks noGrp="1"/>
          </p:cNvSpPr>
          <p:nvPr>
            <p:ph type="ctrTitle"/>
          </p:nvPr>
        </p:nvSpPr>
        <p:spPr>
          <a:xfrm>
            <a:off x="218438" y="4229389"/>
            <a:ext cx="7751670" cy="904790"/>
          </a:xfrm>
        </p:spPr>
        <p:txBody>
          <a:bodyPr anchor="b"/>
          <a:lstStyle>
            <a:lvl1pPr algn="l">
              <a:defRPr sz="4400">
                <a:latin typeface="+mj-lt"/>
              </a:defRPr>
            </a:lvl1pPr>
          </a:lstStyle>
          <a:p>
            <a:r>
              <a:rPr lang="en-US" dirty="0"/>
              <a:t>Click to edit Master title style</a:t>
            </a:r>
          </a:p>
        </p:txBody>
      </p:sp>
      <p:sp>
        <p:nvSpPr>
          <p:cNvPr id="18" name="Subtitle 2">
            <a:extLst>
              <a:ext uri="{FF2B5EF4-FFF2-40B4-BE49-F238E27FC236}">
                <a16:creationId xmlns:a16="http://schemas.microsoft.com/office/drawing/2014/main" id="{7BEBCA61-7A9D-944B-BBF6-A7D21A219613}"/>
              </a:ext>
            </a:extLst>
          </p:cNvPr>
          <p:cNvSpPr>
            <a:spLocks noGrp="1"/>
          </p:cNvSpPr>
          <p:nvPr>
            <p:ph type="subTitle" idx="1"/>
          </p:nvPr>
        </p:nvSpPr>
        <p:spPr>
          <a:xfrm>
            <a:off x="218438" y="5291490"/>
            <a:ext cx="7751670" cy="627396"/>
          </a:xfrm>
        </p:spPr>
        <p:txBody>
          <a:bodyPr>
            <a:normAutofit/>
          </a:bodyPr>
          <a:lstStyle>
            <a:lvl1pPr marL="0" indent="0" algn="l">
              <a:buNone/>
              <a:defRPr sz="1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9545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044CC65-39BB-9241-8761-4877F830C2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Tree>
    <p:extLst>
      <p:ext uri="{BB962C8B-B14F-4D97-AF65-F5344CB8AC3E}">
        <p14:creationId xmlns:p14="http://schemas.microsoft.com/office/powerpoint/2010/main" val="4088190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3DD46B9C-C849-2547-9330-BEEFD7C818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0240" y="6356350"/>
            <a:ext cx="2611120" cy="365125"/>
          </a:xfrm>
        </p:spPr>
        <p:txBody>
          <a:bodyPr/>
          <a:lstStyle/>
          <a:p>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74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9E88F586-00C7-2745-B91C-6D19355905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328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pic>
        <p:nvPicPr>
          <p:cNvPr id="9" name="Picture 8" descr="A picture containing yellow, food, table&#10;&#10;Description automatically generated">
            <a:extLst>
              <a:ext uri="{FF2B5EF4-FFF2-40B4-BE49-F238E27FC236}">
                <a16:creationId xmlns:a16="http://schemas.microsoft.com/office/drawing/2014/main" id="{FAF6D7D9-EAC0-F141-95A0-936F67BC7F9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lvl1pPr>
              <a:defRPr>
                <a:solidFill>
                  <a:schemeClr val="bg1">
                    <a:lumMod val="85000"/>
                  </a:schemeClr>
                </a:solidFill>
              </a:defRPr>
            </a:lvl1p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lvl1pPr>
              <a:defRPr>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lvl1pPr>
              <a:defRPr>
                <a:solidFill>
                  <a:schemeClr val="bg1">
                    <a:lumMod val="85000"/>
                  </a:schemeClr>
                </a:solidFill>
              </a:defRPr>
            </a:lvl1pPr>
          </a:lstStyle>
          <a:p>
            <a:fld id="{7EE6AFEC-37F4-1D48-80F4-D3D02F74536C}" type="slidenum">
              <a:rPr lang="en-US" smtClean="0"/>
              <a:pPr/>
              <a:t>‹#›</a:t>
            </a:fld>
            <a:endParaRPr lang="en-US"/>
          </a:p>
        </p:txBody>
      </p:sp>
    </p:spTree>
    <p:extLst>
      <p:ext uri="{BB962C8B-B14F-4D97-AF65-F5344CB8AC3E}">
        <p14:creationId xmlns:p14="http://schemas.microsoft.com/office/powerpoint/2010/main" val="656036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4" name="Picture 3" descr="A picture containing yellow, food, table&#10;&#10;Description automatically generated">
            <a:extLst>
              <a:ext uri="{FF2B5EF4-FFF2-40B4-BE49-F238E27FC236}">
                <a16:creationId xmlns:a16="http://schemas.microsoft.com/office/drawing/2014/main" id="{C7169667-9940-4141-961C-FEF890E1A3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3117" y="6356349"/>
            <a:ext cx="2611120" cy="365125"/>
          </a:xfrm>
        </p:spPr>
        <p:txBody>
          <a:bodyPr/>
          <a:lstStyle>
            <a:lvl1pPr>
              <a:defRPr>
                <a:solidFill>
                  <a:schemeClr val="bg1">
                    <a:lumMod val="85000"/>
                  </a:schemeClr>
                </a:solidFill>
              </a:defRPr>
            </a:lvl1pPr>
          </a:lstStyle>
          <a:p>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a:xfrm>
            <a:off x="4856817" y="6356349"/>
            <a:ext cx="4114800" cy="365125"/>
          </a:xfrm>
        </p:spPr>
        <p:txBody>
          <a:bodyPr/>
          <a:lstStyle>
            <a:lvl1pPr>
              <a:defRPr>
                <a:solidFill>
                  <a:schemeClr val="bg1">
                    <a:lumMod val="85000"/>
                  </a:schemeClr>
                </a:solidFill>
              </a:defRPr>
            </a:lvl1p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lvl1pPr>
              <a:defRPr>
                <a:solidFill>
                  <a:schemeClr val="bg1">
                    <a:lumMod val="85000"/>
                  </a:schemeClr>
                </a:solidFill>
              </a:defRPr>
            </a:lvl1pPr>
          </a:lstStyle>
          <a:p>
            <a:fld id="{7EE6AFEC-37F4-1D48-80F4-D3D02F74536C}" type="slidenum">
              <a:rPr lang="en-US" smtClean="0"/>
              <a:pPr/>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9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pic>
        <p:nvPicPr>
          <p:cNvPr id="4" name="Picture 3" descr="A picture containing yellow, food, table&#10;&#10;Description automatically generated">
            <a:extLst>
              <a:ext uri="{FF2B5EF4-FFF2-40B4-BE49-F238E27FC236}">
                <a16:creationId xmlns:a16="http://schemas.microsoft.com/office/drawing/2014/main" id="{53716C7D-BA51-CA40-9587-2BD03F49D8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lvl1pPr>
              <a:defRPr>
                <a:solidFill>
                  <a:schemeClr val="bg1">
                    <a:lumMod val="85000"/>
                  </a:schemeClr>
                </a:solidFill>
              </a:defRPr>
            </a:lvl1pPr>
          </a:lstStyle>
          <a:p>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lvl1pPr>
              <a:defRPr>
                <a:solidFill>
                  <a:schemeClr val="bg1">
                    <a:lumMod val="85000"/>
                  </a:schemeClr>
                </a:solidFill>
              </a:defRPr>
            </a:lvl1p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lvl1pPr>
              <a:defRPr>
                <a:solidFill>
                  <a:schemeClr val="bg1">
                    <a:lumMod val="85000"/>
                  </a:schemeClr>
                </a:solidFill>
              </a:defRPr>
            </a:lvl1pPr>
          </a:lstStyle>
          <a:p>
            <a:fld id="{7EE6AFEC-37F4-1D48-80F4-D3D02F74536C}" type="slidenum">
              <a:rPr lang="en-US" smtClean="0"/>
              <a:pPr/>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94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849C9D60-39E6-8244-84DF-498C5CE1EB7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p>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Tree>
    <p:extLst>
      <p:ext uri="{BB962C8B-B14F-4D97-AF65-F5344CB8AC3E}">
        <p14:creationId xmlns:p14="http://schemas.microsoft.com/office/powerpoint/2010/main" val="3377924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CD972FF-A8A9-AF46-9264-2AAA41AFA1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0240" y="6356350"/>
            <a:ext cx="2611120" cy="365125"/>
          </a:xfrm>
        </p:spPr>
        <p:txBody>
          <a:bodyPr/>
          <a:lstStyle/>
          <a:p>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48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8020C92E-C985-D34F-9868-C8F180676184}"/>
              </a:ext>
            </a:extLst>
          </p:cNvPr>
          <p:cNvPicPr>
            <a:picLocks noChangeAspect="1"/>
          </p:cNvPicPr>
          <p:nvPr userDrawn="1"/>
        </p:nvPicPr>
        <p:blipFill>
          <a:blip r:embed="rId20"/>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1D973CB-EE63-BD43-B7FE-EDAD0D6AA558}"/>
              </a:ext>
            </a:extLst>
          </p:cNvPr>
          <p:cNvSpPr>
            <a:spLocks noGrp="1"/>
          </p:cNvSpPr>
          <p:nvPr>
            <p:ph type="title"/>
          </p:nvPr>
        </p:nvSpPr>
        <p:spPr>
          <a:xfrm>
            <a:off x="1788160" y="365125"/>
            <a:ext cx="956564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14FBC-539F-4F48-BDAA-9479CFFC152C}"/>
              </a:ext>
            </a:extLst>
          </p:cNvPr>
          <p:cNvSpPr>
            <a:spLocks noGrp="1"/>
          </p:cNvSpPr>
          <p:nvPr>
            <p:ph type="body" idx="1"/>
          </p:nvPr>
        </p:nvSpPr>
        <p:spPr>
          <a:xfrm>
            <a:off x="1788160" y="1825625"/>
            <a:ext cx="9565640" cy="39554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7E73E-CAC3-5141-B961-FA2946339106}"/>
              </a:ext>
            </a:extLst>
          </p:cNvPr>
          <p:cNvSpPr>
            <a:spLocks noGrp="1"/>
          </p:cNvSpPr>
          <p:nvPr>
            <p:ph type="dt" sz="half" idx="2"/>
          </p:nvPr>
        </p:nvSpPr>
        <p:spPr>
          <a:xfrm>
            <a:off x="17881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A9E9F37-99D7-6345-A7DB-AAE499C25A25}"/>
              </a:ext>
            </a:extLst>
          </p:cNvPr>
          <p:cNvSpPr>
            <a:spLocks noGrp="1"/>
          </p:cNvSpPr>
          <p:nvPr>
            <p:ph type="ftr" sz="quarter" idx="3"/>
          </p:nvPr>
        </p:nvSpPr>
        <p:spPr>
          <a:xfrm>
            <a:off x="485394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FB9828-C94F-9347-8523-91B4636C6D49}"/>
              </a:ext>
            </a:extLst>
          </p:cNvPr>
          <p:cNvSpPr>
            <a:spLocks noGrp="1"/>
          </p:cNvSpPr>
          <p:nvPr>
            <p:ph type="sldNum" sz="quarter" idx="4"/>
          </p:nvPr>
        </p:nvSpPr>
        <p:spPr>
          <a:xfrm>
            <a:off x="929132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6AFEC-37F4-1D48-80F4-D3D02F74536C}" type="slidenum">
              <a:rPr lang="en-US" smtClean="0"/>
              <a:t>‹#›</a:t>
            </a:fld>
            <a:endParaRPr lang="en-US"/>
          </a:p>
        </p:txBody>
      </p:sp>
    </p:spTree>
    <p:extLst>
      <p:ext uri="{BB962C8B-B14F-4D97-AF65-F5344CB8AC3E}">
        <p14:creationId xmlns:p14="http://schemas.microsoft.com/office/powerpoint/2010/main" val="132888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7" r:id="rId14"/>
    <p:sldLayoutId id="2147483668" r:id="rId15"/>
    <p:sldLayoutId id="2147483671" r:id="rId16"/>
    <p:sldLayoutId id="2147483669" r:id="rId17"/>
    <p:sldLayoutId id="2147483670" r:id="rId18"/>
  </p:sldLayoutIdLs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oleObject" Target="../embeddings/oleObject1.bin"/><Relationship Id="rId7" Type="http://schemas.openxmlformats.org/officeDocument/2006/relationships/image" Target="../media/image170.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9438FDD-4464-57BC-E13B-532022D83F96}"/>
              </a:ext>
            </a:extLst>
          </p:cNvPr>
          <p:cNvGrpSpPr>
            <a:grpSpLocks noGrp="1" noUngrp="1" noRot="1" noMove="1" noResize="1"/>
          </p:cNvGrpSpPr>
          <p:nvPr/>
        </p:nvGrpSpPr>
        <p:grpSpPr>
          <a:xfrm>
            <a:off x="0" y="5128427"/>
            <a:ext cx="1509204" cy="1729573"/>
            <a:chOff x="0" y="5128427"/>
            <a:chExt cx="1509204" cy="1729573"/>
          </a:xfrm>
        </p:grpSpPr>
        <p:sp>
          <p:nvSpPr>
            <p:cNvPr id="4" name="Rectangle 3">
              <a:extLst>
                <a:ext uri="{FF2B5EF4-FFF2-40B4-BE49-F238E27FC236}">
                  <a16:creationId xmlns:a16="http://schemas.microsoft.com/office/drawing/2014/main" id="{8CB120BC-2E0C-4ABA-62F5-F5A375261840}"/>
                </a:ext>
              </a:extLst>
            </p:cNvPr>
            <p:cNvSpPr>
              <a:spLocks noGrp="1" noRot="1" noMove="1" noResize="1" noEditPoints="1" noAdjustHandles="1" noChangeArrowheads="1" noChangeShapeType="1"/>
            </p:cNvSpPr>
            <p:nvPr/>
          </p:nvSpPr>
          <p:spPr>
            <a:xfrm>
              <a:off x="0" y="5375430"/>
              <a:ext cx="1509204" cy="1482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descr="A picture containing diagram&#10;&#10;Description automatically generated">
              <a:extLst>
                <a:ext uri="{FF2B5EF4-FFF2-40B4-BE49-F238E27FC236}">
                  <a16:creationId xmlns:a16="http://schemas.microsoft.com/office/drawing/2014/main" id="{FF973BE5-E837-51BB-76A1-55FE6F5A897A}"/>
                </a:ext>
              </a:extLst>
            </p:cNvPr>
            <p:cNvPicPr>
              <a:picLocks noGrp="1" noRot="1" noChangeAspect="1" noMove="1" noResize="1" noEditPoints="1" noAdjustHandles="1" noChangeArrowheads="1" noChangeShapeType="1" noCrop="1"/>
            </p:cNvPicPr>
            <p:nvPr/>
          </p:nvPicPr>
          <p:blipFill>
            <a:blip r:embed="rId3"/>
            <a:stretch>
              <a:fillRect/>
            </a:stretch>
          </p:blipFill>
          <p:spPr>
            <a:xfrm>
              <a:off x="42713" y="5128427"/>
              <a:ext cx="1466491" cy="1662024"/>
            </a:xfrm>
            <a:prstGeom prst="rect">
              <a:avLst/>
            </a:prstGeom>
          </p:spPr>
        </p:pic>
      </p:grpSp>
      <p:sp>
        <p:nvSpPr>
          <p:cNvPr id="2" name="Title 1">
            <a:extLst>
              <a:ext uri="{FF2B5EF4-FFF2-40B4-BE49-F238E27FC236}">
                <a16:creationId xmlns:a16="http://schemas.microsoft.com/office/drawing/2014/main" id="{D4E803C8-CF51-AE4E-8945-7CA22578B99D}"/>
              </a:ext>
            </a:extLst>
          </p:cNvPr>
          <p:cNvSpPr>
            <a:spLocks noGrp="1"/>
          </p:cNvSpPr>
          <p:nvPr>
            <p:ph type="ctrTitle"/>
          </p:nvPr>
        </p:nvSpPr>
        <p:spPr>
          <a:xfrm>
            <a:off x="1624614" y="1233996"/>
            <a:ext cx="10567386" cy="1127464"/>
          </a:xfrm>
        </p:spPr>
        <p:txBody>
          <a:bodyPr>
            <a:noAutofit/>
          </a:bodyPr>
          <a:lstStyle/>
          <a:p>
            <a:pPr algn="ctr"/>
            <a:r>
              <a:rPr lang="en-US" sz="3600" dirty="0"/>
              <a:t>MultiMAE-DER: Multimodal Masked Autoencoder for Dynamic Emotion Recognition</a:t>
            </a:r>
          </a:p>
        </p:txBody>
      </p:sp>
      <p:sp>
        <p:nvSpPr>
          <p:cNvPr id="3" name="Subtitle 2">
            <a:extLst>
              <a:ext uri="{FF2B5EF4-FFF2-40B4-BE49-F238E27FC236}">
                <a16:creationId xmlns:a16="http://schemas.microsoft.com/office/drawing/2014/main" id="{30A2FD73-4108-A149-AFB5-8087DB842A9E}"/>
              </a:ext>
            </a:extLst>
          </p:cNvPr>
          <p:cNvSpPr>
            <a:spLocks noGrp="1"/>
          </p:cNvSpPr>
          <p:nvPr>
            <p:ph type="subTitle" idx="1"/>
          </p:nvPr>
        </p:nvSpPr>
        <p:spPr>
          <a:xfrm>
            <a:off x="1624613" y="3174306"/>
            <a:ext cx="10567387" cy="1127464"/>
          </a:xfrm>
        </p:spPr>
        <p:txBody>
          <a:bodyPr>
            <a:noAutofit/>
          </a:bodyPr>
          <a:lstStyle/>
          <a:p>
            <a:pPr algn="ctr"/>
            <a:r>
              <a:rPr lang="pt-BR" sz="1600" dirty="0"/>
              <a:t>Peihao Xiang, Chaohao Lin, Kaida Wu, Ou Bai</a:t>
            </a:r>
          </a:p>
          <a:p>
            <a:pPr algn="ctr"/>
            <a:r>
              <a:rPr lang="en-US" sz="1600" dirty="0"/>
              <a:t>Department of Electrical and Computer Engineering, Florida International University, USA</a:t>
            </a:r>
          </a:p>
          <a:p>
            <a:pPr algn="ctr"/>
            <a:r>
              <a:rPr lang="en-US" sz="1600" dirty="0"/>
              <a:t>{pxian001,clin027,kwu020,obai}@fiu.edu</a:t>
            </a:r>
          </a:p>
          <a:p>
            <a:pPr algn="ctr"/>
            <a:endParaRPr lang="en-US" sz="1600" dirty="0"/>
          </a:p>
        </p:txBody>
      </p:sp>
      <p:sp>
        <p:nvSpPr>
          <p:cNvPr id="7" name="TextBox 6">
            <a:extLst>
              <a:ext uri="{FF2B5EF4-FFF2-40B4-BE49-F238E27FC236}">
                <a16:creationId xmlns:a16="http://schemas.microsoft.com/office/drawing/2014/main" id="{38FE51CE-9AEF-5DBA-C12B-1655CAC041B8}"/>
              </a:ext>
            </a:extLst>
          </p:cNvPr>
          <p:cNvSpPr txBox="1"/>
          <p:nvPr/>
        </p:nvSpPr>
        <p:spPr>
          <a:xfrm>
            <a:off x="1624613" y="4929950"/>
            <a:ext cx="10567387" cy="369332"/>
          </a:xfrm>
          <a:prstGeom prst="rect">
            <a:avLst/>
          </a:prstGeom>
          <a:noFill/>
        </p:spPr>
        <p:txBody>
          <a:bodyPr wrap="square">
            <a:spAutoFit/>
          </a:bodyPr>
          <a:lstStyle/>
          <a:p>
            <a:pPr algn="ctr"/>
            <a:r>
              <a:rPr lang="en-US" dirty="0">
                <a:solidFill>
                  <a:schemeClr val="bg1"/>
                </a:solidFill>
              </a:rPr>
              <a:t>July 9, 2024</a:t>
            </a:r>
          </a:p>
        </p:txBody>
      </p:sp>
      <p:pic>
        <p:nvPicPr>
          <p:cNvPr id="6" name="Picture 5">
            <a:extLst>
              <a:ext uri="{FF2B5EF4-FFF2-40B4-BE49-F238E27FC236}">
                <a16:creationId xmlns:a16="http://schemas.microsoft.com/office/drawing/2014/main" id="{A66B04BC-6FE3-0D98-69EE-CC76D18DC3C4}"/>
              </a:ext>
            </a:extLst>
          </p:cNvPr>
          <p:cNvPicPr>
            <a:picLocks noChangeAspect="1"/>
          </p:cNvPicPr>
          <p:nvPr/>
        </p:nvPicPr>
        <p:blipFill rotWithShape="1">
          <a:blip r:embed="rId4"/>
          <a:srcRect l="22945" t="2113" r="23143" b="2046"/>
          <a:stretch/>
        </p:blipFill>
        <p:spPr>
          <a:xfrm>
            <a:off x="90158" y="67549"/>
            <a:ext cx="1371600" cy="1371600"/>
          </a:xfrm>
          <a:prstGeom prst="rect">
            <a:avLst/>
          </a:prstGeom>
        </p:spPr>
      </p:pic>
    </p:spTree>
    <p:extLst>
      <p:ext uri="{BB962C8B-B14F-4D97-AF65-F5344CB8AC3E}">
        <p14:creationId xmlns:p14="http://schemas.microsoft.com/office/powerpoint/2010/main" val="509943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Multimodal Sequence Strategy</a:t>
            </a:r>
          </a:p>
        </p:txBody>
      </p:sp>
      <p:grpSp>
        <p:nvGrpSpPr>
          <p:cNvPr id="3" name="Group 2">
            <a:extLst>
              <a:ext uri="{FF2B5EF4-FFF2-40B4-BE49-F238E27FC236}">
                <a16:creationId xmlns:a16="http://schemas.microsoft.com/office/drawing/2014/main" id="{D4A96BDE-9056-72E8-784A-E2FAE50D4EEB}"/>
              </a:ext>
            </a:extLst>
          </p:cNvPr>
          <p:cNvGrpSpPr>
            <a:grpSpLocks noChangeAspect="1"/>
          </p:cNvGrpSpPr>
          <p:nvPr/>
        </p:nvGrpSpPr>
        <p:grpSpPr>
          <a:xfrm>
            <a:off x="1677880" y="1874520"/>
            <a:ext cx="10363200" cy="1554480"/>
            <a:chOff x="1" y="1600200"/>
            <a:chExt cx="12192000" cy="1828800"/>
          </a:xfrm>
        </p:grpSpPr>
        <p:pic>
          <p:nvPicPr>
            <p:cNvPr id="6" name="图片 2">
              <a:extLst>
                <a:ext uri="{FF2B5EF4-FFF2-40B4-BE49-F238E27FC236}">
                  <a16:creationId xmlns:a16="http://schemas.microsoft.com/office/drawing/2014/main" id="{83AF5A0A-534E-5B16-1825-F16F8898DFC7}"/>
                </a:ext>
              </a:extLst>
            </p:cNvPr>
            <p:cNvPicPr>
              <a:picLocks noChangeAspect="1"/>
            </p:cNvPicPr>
            <p:nvPr/>
          </p:nvPicPr>
          <p:blipFill rotWithShape="1">
            <a:blip r:embed="rId3"/>
            <a:srcRect r="49388"/>
            <a:stretch/>
          </p:blipFill>
          <p:spPr>
            <a:xfrm>
              <a:off x="1" y="1600200"/>
              <a:ext cx="12192000" cy="1828800"/>
            </a:xfrm>
            <a:prstGeom prst="rect">
              <a:avLst/>
            </a:prstGeom>
          </p:spPr>
        </p:pic>
        <p:pic>
          <p:nvPicPr>
            <p:cNvPr id="9" name="图片 2">
              <a:extLst>
                <a:ext uri="{FF2B5EF4-FFF2-40B4-BE49-F238E27FC236}">
                  <a16:creationId xmlns:a16="http://schemas.microsoft.com/office/drawing/2014/main" id="{A81560BD-67B4-B2A2-7FF7-1A40F83E4091}"/>
                </a:ext>
              </a:extLst>
            </p:cNvPr>
            <p:cNvPicPr>
              <a:picLocks noChangeAspect="1"/>
            </p:cNvPicPr>
            <p:nvPr/>
          </p:nvPicPr>
          <p:blipFill rotWithShape="1">
            <a:blip r:embed="rId3"/>
            <a:srcRect l="43973" r="43775"/>
            <a:stretch/>
          </p:blipFill>
          <p:spPr>
            <a:xfrm>
              <a:off x="4761097" y="1600200"/>
              <a:ext cx="2951430" cy="1828800"/>
            </a:xfrm>
            <a:prstGeom prst="rect">
              <a:avLst/>
            </a:prstGeom>
          </p:spPr>
        </p:pic>
        <p:pic>
          <p:nvPicPr>
            <p:cNvPr id="11" name="图片 2">
              <a:extLst>
                <a:ext uri="{FF2B5EF4-FFF2-40B4-BE49-F238E27FC236}">
                  <a16:creationId xmlns:a16="http://schemas.microsoft.com/office/drawing/2014/main" id="{9C876706-BE87-E1FA-D740-A189A0BE66EF}"/>
                </a:ext>
              </a:extLst>
            </p:cNvPr>
            <p:cNvPicPr>
              <a:picLocks noChangeAspect="1"/>
            </p:cNvPicPr>
            <p:nvPr/>
          </p:nvPicPr>
          <p:blipFill rotWithShape="1">
            <a:blip r:embed="rId3"/>
            <a:srcRect l="87419"/>
            <a:stretch/>
          </p:blipFill>
          <p:spPr>
            <a:xfrm>
              <a:off x="9161464" y="1600200"/>
              <a:ext cx="3030535" cy="1828800"/>
            </a:xfrm>
            <a:prstGeom prst="rect">
              <a:avLst/>
            </a:prstGeom>
          </p:spPr>
        </p:pic>
        <p:sp>
          <p:nvSpPr>
            <p:cNvPr id="13" name="Rectangle 12">
              <a:extLst>
                <a:ext uri="{FF2B5EF4-FFF2-40B4-BE49-F238E27FC236}">
                  <a16:creationId xmlns:a16="http://schemas.microsoft.com/office/drawing/2014/main" id="{430028D5-0357-B6FC-DAC8-0B1CE6F06352}"/>
                </a:ext>
              </a:extLst>
            </p:cNvPr>
            <p:cNvSpPr/>
            <p:nvPr/>
          </p:nvSpPr>
          <p:spPr>
            <a:xfrm>
              <a:off x="2991775" y="1600200"/>
              <a:ext cx="1769320"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Rectangle 14">
              <a:extLst>
                <a:ext uri="{FF2B5EF4-FFF2-40B4-BE49-F238E27FC236}">
                  <a16:creationId xmlns:a16="http://schemas.microsoft.com/office/drawing/2014/main" id="{5F6728C4-4C3A-F3B6-D76B-DC405653E13D}"/>
                </a:ext>
              </a:extLst>
            </p:cNvPr>
            <p:cNvSpPr/>
            <p:nvPr/>
          </p:nvSpPr>
          <p:spPr>
            <a:xfrm>
              <a:off x="7611373" y="1600200"/>
              <a:ext cx="1651246"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sp>
        <p:nvSpPr>
          <p:cNvPr id="16" name="TextBox 15">
            <a:extLst>
              <a:ext uri="{FF2B5EF4-FFF2-40B4-BE49-F238E27FC236}">
                <a16:creationId xmlns:a16="http://schemas.microsoft.com/office/drawing/2014/main" id="{2789A508-A71B-E750-89AD-F721E64FE95B}"/>
              </a:ext>
            </a:extLst>
          </p:cNvPr>
          <p:cNvSpPr txBox="1"/>
          <p:nvPr/>
        </p:nvSpPr>
        <p:spPr>
          <a:xfrm>
            <a:off x="1751685" y="3435774"/>
            <a:ext cx="10263558" cy="369332"/>
          </a:xfrm>
          <a:prstGeom prst="rect">
            <a:avLst/>
          </a:prstGeom>
          <a:noFill/>
        </p:spPr>
        <p:txBody>
          <a:bodyPr wrap="square">
            <a:spAutoFit/>
          </a:bodyPr>
          <a:lstStyle/>
          <a:p>
            <a:pPr algn="ctr"/>
            <a:r>
              <a:rPr lang="en-US" dirty="0"/>
              <a:t>Strategy 3: First Facial Later Spectrogram (FFLS)</a:t>
            </a:r>
          </a:p>
        </p:txBody>
      </p:sp>
      <p:pic>
        <p:nvPicPr>
          <p:cNvPr id="18" name="Picture 17">
            <a:extLst>
              <a:ext uri="{FF2B5EF4-FFF2-40B4-BE49-F238E27FC236}">
                <a16:creationId xmlns:a16="http://schemas.microsoft.com/office/drawing/2014/main" id="{8A4CB2B4-7D02-FBDE-45E1-AB2BEDAB0538}"/>
              </a:ext>
            </a:extLst>
          </p:cNvPr>
          <p:cNvPicPr>
            <a:picLocks noChangeAspect="1"/>
          </p:cNvPicPr>
          <p:nvPr/>
        </p:nvPicPr>
        <p:blipFill>
          <a:blip r:embed="rId4"/>
          <a:stretch>
            <a:fillRect/>
          </a:stretch>
        </p:blipFill>
        <p:spPr>
          <a:xfrm>
            <a:off x="4486998" y="4125066"/>
            <a:ext cx="5925377" cy="36200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82E32F8-E9D8-343D-DABA-DBA6DDFA7110}"/>
                  </a:ext>
                </a:extLst>
              </p:cNvPr>
              <p:cNvSpPr txBox="1"/>
              <p:nvPr/>
            </p:nvSpPr>
            <p:spPr>
              <a:xfrm>
                <a:off x="1558561" y="4528761"/>
                <a:ext cx="10649805" cy="369332"/>
              </a:xfrm>
              <a:prstGeom prst="rect">
                <a:avLst/>
              </a:prstGeom>
              <a:noFill/>
            </p:spPr>
            <p:txBody>
              <a:bodyPr wrap="square">
                <a:spAutoFit/>
              </a:bodyPr>
              <a:lstStyle/>
              <a:p>
                <a:pPr algn="ct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oMath>
                </a14:m>
                <a:r>
                  <a:rPr lang="en-US" dirty="0"/>
                  <a:t> are the video and audio time sequences,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8</m:t>
                    </m:r>
                    <m:r>
                      <a:rPr lang="en-US" i="1" dirty="0">
                        <a:latin typeface="Cambria Math" panose="02040503050406030204" pitchFamily="18" charset="0"/>
                        <a:ea typeface="Cambria Math" panose="02040503050406030204" pitchFamily="18" charset="0"/>
                      </a:rPr>
                      <m:t>]</m:t>
                    </m:r>
                  </m:oMath>
                </a14:m>
                <a:r>
                  <a:rPr lang="en-US" dirty="0"/>
                  <a:t>.</a:t>
                </a:r>
              </a:p>
            </p:txBody>
          </p:sp>
        </mc:Choice>
        <mc:Fallback xmlns="">
          <p:sp>
            <p:nvSpPr>
              <p:cNvPr id="4" name="TextBox 3">
                <a:extLst>
                  <a:ext uri="{FF2B5EF4-FFF2-40B4-BE49-F238E27FC236}">
                    <a16:creationId xmlns:a16="http://schemas.microsoft.com/office/drawing/2014/main" id="{082E32F8-E9D8-343D-DABA-DBA6DDFA7110}"/>
                  </a:ext>
                </a:extLst>
              </p:cNvPr>
              <p:cNvSpPr txBox="1">
                <a:spLocks noRot="1" noChangeAspect="1" noMove="1" noResize="1" noEditPoints="1" noAdjustHandles="1" noChangeArrowheads="1" noChangeShapeType="1" noTextEdit="1"/>
              </p:cNvSpPr>
              <p:nvPr/>
            </p:nvSpPr>
            <p:spPr>
              <a:xfrm>
                <a:off x="1558561" y="4528761"/>
                <a:ext cx="10649805" cy="369332"/>
              </a:xfrm>
              <a:prstGeom prst="rect">
                <a:avLst/>
              </a:prstGeom>
              <a:blipFill>
                <a:blip r:embed="rId5"/>
                <a:stretch>
                  <a:fillRect t="-10000"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F56AB14-6A50-C996-0E8C-39A9D9C00737}"/>
              </a:ext>
            </a:extLst>
          </p:cNvPr>
          <p:cNvSpPr txBox="1"/>
          <p:nvPr/>
        </p:nvSpPr>
        <p:spPr>
          <a:xfrm>
            <a:off x="2072083" y="5298172"/>
            <a:ext cx="10119917" cy="87203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t>Strategy: </a:t>
            </a:r>
            <a:r>
              <a:rPr lang="en-US" dirty="0">
                <a:highlight>
                  <a:srgbClr val="FFFF00"/>
                </a:highlight>
              </a:rPr>
              <a:t>Visual-auditory continuous sequence</a:t>
            </a:r>
          </a:p>
          <a:p>
            <a:pPr marL="285750" indent="-285750">
              <a:lnSpc>
                <a:spcPct val="150000"/>
              </a:lnSpc>
              <a:buFont typeface="Wingdings" panose="05000000000000000000" pitchFamily="2" charset="2"/>
              <a:buChar char="v"/>
            </a:pPr>
            <a:r>
              <a:rPr lang="en-US" dirty="0"/>
              <a:t>Reason: </a:t>
            </a:r>
            <a:r>
              <a:rPr lang="en-US" dirty="0">
                <a:solidFill>
                  <a:srgbClr val="FF0000"/>
                </a:solidFill>
              </a:rPr>
              <a:t>Visual-auditory spatiotemporal integrity</a:t>
            </a:r>
            <a:r>
              <a:rPr lang="en-US" dirty="0"/>
              <a:t> on dynamic emotion recognition.</a:t>
            </a:r>
          </a:p>
        </p:txBody>
      </p:sp>
    </p:spTree>
    <p:extLst>
      <p:ext uri="{BB962C8B-B14F-4D97-AF65-F5344CB8AC3E}">
        <p14:creationId xmlns:p14="http://schemas.microsoft.com/office/powerpoint/2010/main" val="188162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Multimodal Sequence Strategy</a:t>
            </a:r>
          </a:p>
        </p:txBody>
      </p:sp>
      <p:grpSp>
        <p:nvGrpSpPr>
          <p:cNvPr id="3" name="Group 2">
            <a:extLst>
              <a:ext uri="{FF2B5EF4-FFF2-40B4-BE49-F238E27FC236}">
                <a16:creationId xmlns:a16="http://schemas.microsoft.com/office/drawing/2014/main" id="{2E5D9D3C-5024-9B87-D34D-321BD9E59B83}"/>
              </a:ext>
            </a:extLst>
          </p:cNvPr>
          <p:cNvGrpSpPr>
            <a:grpSpLocks noChangeAspect="1"/>
          </p:cNvGrpSpPr>
          <p:nvPr/>
        </p:nvGrpSpPr>
        <p:grpSpPr>
          <a:xfrm>
            <a:off x="1686757" y="1874520"/>
            <a:ext cx="10363200" cy="1554480"/>
            <a:chOff x="1" y="241106"/>
            <a:chExt cx="12192000" cy="1828800"/>
          </a:xfrm>
        </p:grpSpPr>
        <p:pic>
          <p:nvPicPr>
            <p:cNvPr id="6" name="图片 2">
              <a:extLst>
                <a:ext uri="{FF2B5EF4-FFF2-40B4-BE49-F238E27FC236}">
                  <a16:creationId xmlns:a16="http://schemas.microsoft.com/office/drawing/2014/main" id="{4C9293DE-1D47-DECE-5A83-6693FB8BD65B}"/>
                </a:ext>
              </a:extLst>
            </p:cNvPr>
            <p:cNvPicPr>
              <a:picLocks noChangeAspect="1"/>
            </p:cNvPicPr>
            <p:nvPr/>
          </p:nvPicPr>
          <p:blipFill rotWithShape="1">
            <a:blip r:embed="rId3"/>
            <a:srcRect r="49388"/>
            <a:stretch/>
          </p:blipFill>
          <p:spPr>
            <a:xfrm>
              <a:off x="1" y="241106"/>
              <a:ext cx="12192000" cy="1828800"/>
            </a:xfrm>
            <a:prstGeom prst="rect">
              <a:avLst/>
            </a:prstGeom>
          </p:spPr>
        </p:pic>
        <p:pic>
          <p:nvPicPr>
            <p:cNvPr id="9" name="图片 2">
              <a:extLst>
                <a:ext uri="{FF2B5EF4-FFF2-40B4-BE49-F238E27FC236}">
                  <a16:creationId xmlns:a16="http://schemas.microsoft.com/office/drawing/2014/main" id="{E1D7FBFE-30B8-A20E-B72A-205DA80DD56C}"/>
                </a:ext>
              </a:extLst>
            </p:cNvPr>
            <p:cNvPicPr>
              <a:picLocks noChangeAspect="1"/>
            </p:cNvPicPr>
            <p:nvPr/>
          </p:nvPicPr>
          <p:blipFill rotWithShape="1">
            <a:blip r:embed="rId3"/>
            <a:srcRect l="43935" r="43926"/>
            <a:stretch/>
          </p:blipFill>
          <p:spPr>
            <a:xfrm>
              <a:off x="4633865" y="241106"/>
              <a:ext cx="2924269" cy="1828800"/>
            </a:xfrm>
            <a:prstGeom prst="rect">
              <a:avLst/>
            </a:prstGeom>
          </p:spPr>
        </p:pic>
        <p:pic>
          <p:nvPicPr>
            <p:cNvPr id="11" name="图片 2">
              <a:extLst>
                <a:ext uri="{FF2B5EF4-FFF2-40B4-BE49-F238E27FC236}">
                  <a16:creationId xmlns:a16="http://schemas.microsoft.com/office/drawing/2014/main" id="{CBD51802-E34D-00D2-20D6-5F9DA8A8B1FA}"/>
                </a:ext>
              </a:extLst>
            </p:cNvPr>
            <p:cNvPicPr>
              <a:picLocks noChangeAspect="1"/>
            </p:cNvPicPr>
            <p:nvPr/>
          </p:nvPicPr>
          <p:blipFill rotWithShape="1">
            <a:blip r:embed="rId3"/>
            <a:srcRect l="86856" r="-1"/>
            <a:stretch/>
          </p:blipFill>
          <p:spPr>
            <a:xfrm>
              <a:off x="9025662" y="241106"/>
              <a:ext cx="3166338" cy="1828800"/>
            </a:xfrm>
            <a:prstGeom prst="rect">
              <a:avLst/>
            </a:prstGeom>
          </p:spPr>
        </p:pic>
        <p:sp>
          <p:nvSpPr>
            <p:cNvPr id="13" name="Rectangle 12">
              <a:extLst>
                <a:ext uri="{FF2B5EF4-FFF2-40B4-BE49-F238E27FC236}">
                  <a16:creationId xmlns:a16="http://schemas.microsoft.com/office/drawing/2014/main" id="{994AF9A0-66D1-B895-7C38-517023077CF1}"/>
                </a:ext>
              </a:extLst>
            </p:cNvPr>
            <p:cNvSpPr/>
            <p:nvPr/>
          </p:nvSpPr>
          <p:spPr>
            <a:xfrm>
              <a:off x="7558134" y="241106"/>
              <a:ext cx="1651246"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Rectangle 14">
              <a:extLst>
                <a:ext uri="{FF2B5EF4-FFF2-40B4-BE49-F238E27FC236}">
                  <a16:creationId xmlns:a16="http://schemas.microsoft.com/office/drawing/2014/main" id="{F4733C9F-B72F-4689-9C42-B702B60DFD9A}"/>
                </a:ext>
              </a:extLst>
            </p:cNvPr>
            <p:cNvSpPr/>
            <p:nvPr/>
          </p:nvSpPr>
          <p:spPr>
            <a:xfrm>
              <a:off x="2982620" y="241106"/>
              <a:ext cx="1651246"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sp>
        <p:nvSpPr>
          <p:cNvPr id="16" name="TextBox 15">
            <a:extLst>
              <a:ext uri="{FF2B5EF4-FFF2-40B4-BE49-F238E27FC236}">
                <a16:creationId xmlns:a16="http://schemas.microsoft.com/office/drawing/2014/main" id="{BE3B8A3D-A209-66C5-0E06-DB8C63A5DB43}"/>
              </a:ext>
            </a:extLst>
          </p:cNvPr>
          <p:cNvSpPr txBox="1"/>
          <p:nvPr/>
        </p:nvSpPr>
        <p:spPr>
          <a:xfrm>
            <a:off x="1751685" y="3435774"/>
            <a:ext cx="10263558" cy="369332"/>
          </a:xfrm>
          <a:prstGeom prst="rect">
            <a:avLst/>
          </a:prstGeom>
          <a:noFill/>
        </p:spPr>
        <p:txBody>
          <a:bodyPr wrap="square">
            <a:spAutoFit/>
          </a:bodyPr>
          <a:lstStyle/>
          <a:p>
            <a:pPr algn="ctr"/>
            <a:r>
              <a:rPr lang="en-US" dirty="0"/>
              <a:t>Strategy 4: First Spectrogram Later Facial (FSLF)</a:t>
            </a:r>
          </a:p>
        </p:txBody>
      </p:sp>
      <p:pic>
        <p:nvPicPr>
          <p:cNvPr id="18" name="Picture 17">
            <a:extLst>
              <a:ext uri="{FF2B5EF4-FFF2-40B4-BE49-F238E27FC236}">
                <a16:creationId xmlns:a16="http://schemas.microsoft.com/office/drawing/2014/main" id="{47209D30-D822-1A4B-43FE-C5FC2E37E65F}"/>
              </a:ext>
            </a:extLst>
          </p:cNvPr>
          <p:cNvPicPr>
            <a:picLocks noChangeAspect="1"/>
          </p:cNvPicPr>
          <p:nvPr/>
        </p:nvPicPr>
        <p:blipFill>
          <a:blip r:embed="rId4"/>
          <a:stretch>
            <a:fillRect/>
          </a:stretch>
        </p:blipFill>
        <p:spPr>
          <a:xfrm>
            <a:off x="4429815" y="4143074"/>
            <a:ext cx="5944430" cy="3429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8ADC16-10E9-A2C1-D62B-EA1472644B5D}"/>
                  </a:ext>
                </a:extLst>
              </p:cNvPr>
              <p:cNvSpPr txBox="1"/>
              <p:nvPr/>
            </p:nvSpPr>
            <p:spPr>
              <a:xfrm>
                <a:off x="1543452" y="4522765"/>
                <a:ext cx="10649805" cy="369332"/>
              </a:xfrm>
              <a:prstGeom prst="rect">
                <a:avLst/>
              </a:prstGeom>
              <a:noFill/>
            </p:spPr>
            <p:txBody>
              <a:bodyPr wrap="square">
                <a:spAutoFit/>
              </a:bodyPr>
              <a:lstStyle/>
              <a:p>
                <a:pPr algn="ct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oMath>
                </a14:m>
                <a:r>
                  <a:rPr lang="en-US" dirty="0"/>
                  <a:t> are the video and audio time sequences,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ea typeface="Cambria Math" panose="02040503050406030204" pitchFamily="18" charset="0"/>
                      </a:rPr>
                      <m:t>∈[1,8]</m:t>
                    </m:r>
                  </m:oMath>
                </a14:m>
                <a:r>
                  <a:rPr lang="en-US" dirty="0"/>
                  <a:t>.</a:t>
                </a:r>
              </a:p>
            </p:txBody>
          </p:sp>
        </mc:Choice>
        <mc:Fallback xmlns="">
          <p:sp>
            <p:nvSpPr>
              <p:cNvPr id="8" name="TextBox 7">
                <a:extLst>
                  <a:ext uri="{FF2B5EF4-FFF2-40B4-BE49-F238E27FC236}">
                    <a16:creationId xmlns:a16="http://schemas.microsoft.com/office/drawing/2014/main" id="{1A8ADC16-10E9-A2C1-D62B-EA1472644B5D}"/>
                  </a:ext>
                </a:extLst>
              </p:cNvPr>
              <p:cNvSpPr txBox="1">
                <a:spLocks noRot="1" noChangeAspect="1" noMove="1" noResize="1" noEditPoints="1" noAdjustHandles="1" noChangeArrowheads="1" noChangeShapeType="1" noTextEdit="1"/>
              </p:cNvSpPr>
              <p:nvPr/>
            </p:nvSpPr>
            <p:spPr>
              <a:xfrm>
                <a:off x="1543452" y="4522765"/>
                <a:ext cx="10649805" cy="369332"/>
              </a:xfrm>
              <a:prstGeom prst="rect">
                <a:avLst/>
              </a:prstGeom>
              <a:blipFill>
                <a:blip r:embed="rId5"/>
                <a:stretch>
                  <a:fillRect t="-9836" b="-2459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41905E0-4508-34A8-255E-FDEC4C13E906}"/>
              </a:ext>
            </a:extLst>
          </p:cNvPr>
          <p:cNvSpPr txBox="1"/>
          <p:nvPr/>
        </p:nvSpPr>
        <p:spPr>
          <a:xfrm>
            <a:off x="2072083" y="5298172"/>
            <a:ext cx="10119917" cy="87203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t>Strategy: </a:t>
            </a:r>
            <a:r>
              <a:rPr lang="en-US" dirty="0">
                <a:highlight>
                  <a:srgbClr val="FFFF00"/>
                </a:highlight>
              </a:rPr>
              <a:t>Audio-visual continuous sequence</a:t>
            </a:r>
          </a:p>
          <a:p>
            <a:pPr marL="285750" indent="-285750">
              <a:lnSpc>
                <a:spcPct val="150000"/>
              </a:lnSpc>
              <a:buFont typeface="Wingdings" panose="05000000000000000000" pitchFamily="2" charset="2"/>
              <a:buChar char="v"/>
            </a:pPr>
            <a:r>
              <a:rPr lang="en-US" dirty="0"/>
              <a:t>Reason: </a:t>
            </a:r>
            <a:r>
              <a:rPr lang="en-US" dirty="0">
                <a:solidFill>
                  <a:srgbClr val="FF0000"/>
                </a:solidFill>
              </a:rPr>
              <a:t>Audio-visual spatiotemporal integrity</a:t>
            </a:r>
            <a:r>
              <a:rPr lang="en-US" dirty="0"/>
              <a:t> on dynamic emotion recognition.</a:t>
            </a:r>
          </a:p>
        </p:txBody>
      </p:sp>
    </p:spTree>
    <p:extLst>
      <p:ext uri="{BB962C8B-B14F-4D97-AF65-F5344CB8AC3E}">
        <p14:creationId xmlns:p14="http://schemas.microsoft.com/office/powerpoint/2010/main" val="84921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Multimodal Sequence Strategy</a:t>
            </a:r>
          </a:p>
        </p:txBody>
      </p:sp>
      <p:grpSp>
        <p:nvGrpSpPr>
          <p:cNvPr id="3" name="Group 2">
            <a:extLst>
              <a:ext uri="{FF2B5EF4-FFF2-40B4-BE49-F238E27FC236}">
                <a16:creationId xmlns:a16="http://schemas.microsoft.com/office/drawing/2014/main" id="{B7A12476-97D3-C11D-BBD2-025AA0E988AF}"/>
              </a:ext>
            </a:extLst>
          </p:cNvPr>
          <p:cNvGrpSpPr>
            <a:grpSpLocks noChangeAspect="1"/>
          </p:cNvGrpSpPr>
          <p:nvPr/>
        </p:nvGrpSpPr>
        <p:grpSpPr>
          <a:xfrm>
            <a:off x="1669000" y="1874520"/>
            <a:ext cx="10363197" cy="1554480"/>
            <a:chOff x="-3" y="2966199"/>
            <a:chExt cx="12192004" cy="1828801"/>
          </a:xfrm>
        </p:grpSpPr>
        <p:pic>
          <p:nvPicPr>
            <p:cNvPr id="6" name="图片 2">
              <a:extLst>
                <a:ext uri="{FF2B5EF4-FFF2-40B4-BE49-F238E27FC236}">
                  <a16:creationId xmlns:a16="http://schemas.microsoft.com/office/drawing/2014/main" id="{47EC684D-C194-0524-B06D-6C806CE126DD}"/>
                </a:ext>
              </a:extLst>
            </p:cNvPr>
            <p:cNvPicPr>
              <a:picLocks noChangeAspect="1"/>
            </p:cNvPicPr>
            <p:nvPr/>
          </p:nvPicPr>
          <p:blipFill rotWithShape="1">
            <a:blip r:embed="rId3"/>
            <a:srcRect r="49388"/>
            <a:stretch/>
          </p:blipFill>
          <p:spPr>
            <a:xfrm>
              <a:off x="-3" y="2966199"/>
              <a:ext cx="12192004" cy="1828800"/>
            </a:xfrm>
            <a:prstGeom prst="rect">
              <a:avLst/>
            </a:prstGeom>
          </p:spPr>
        </p:pic>
        <p:sp>
          <p:nvSpPr>
            <p:cNvPr id="9" name="Rectangle 8">
              <a:extLst>
                <a:ext uri="{FF2B5EF4-FFF2-40B4-BE49-F238E27FC236}">
                  <a16:creationId xmlns:a16="http://schemas.microsoft.com/office/drawing/2014/main" id="{8B627BBB-15E1-4A57-42D7-3BC1ECA083F9}"/>
                </a:ext>
              </a:extLst>
            </p:cNvPr>
            <p:cNvSpPr/>
            <p:nvPr/>
          </p:nvSpPr>
          <p:spPr>
            <a:xfrm>
              <a:off x="4524651" y="2966200"/>
              <a:ext cx="3142695"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a:t>
              </a:r>
            </a:p>
          </p:txBody>
        </p:sp>
      </p:grpSp>
      <p:sp>
        <p:nvSpPr>
          <p:cNvPr id="11" name="TextBox 10">
            <a:extLst>
              <a:ext uri="{FF2B5EF4-FFF2-40B4-BE49-F238E27FC236}">
                <a16:creationId xmlns:a16="http://schemas.microsoft.com/office/drawing/2014/main" id="{00B5930F-B069-9CDF-2A7A-4EEC70F5251F}"/>
              </a:ext>
            </a:extLst>
          </p:cNvPr>
          <p:cNvSpPr txBox="1"/>
          <p:nvPr/>
        </p:nvSpPr>
        <p:spPr>
          <a:xfrm>
            <a:off x="1751685" y="3435774"/>
            <a:ext cx="10263558" cy="369332"/>
          </a:xfrm>
          <a:prstGeom prst="rect">
            <a:avLst/>
          </a:prstGeom>
          <a:noFill/>
        </p:spPr>
        <p:txBody>
          <a:bodyPr wrap="square">
            <a:spAutoFit/>
          </a:bodyPr>
          <a:lstStyle/>
          <a:p>
            <a:pPr algn="ctr"/>
            <a:r>
              <a:rPr lang="en-US" dirty="0"/>
              <a:t>Strategy 5: One Facial One Spectrogram (OFOS)</a:t>
            </a:r>
          </a:p>
        </p:txBody>
      </p:sp>
      <p:pic>
        <p:nvPicPr>
          <p:cNvPr id="15" name="Picture 14">
            <a:extLst>
              <a:ext uri="{FF2B5EF4-FFF2-40B4-BE49-F238E27FC236}">
                <a16:creationId xmlns:a16="http://schemas.microsoft.com/office/drawing/2014/main" id="{222A3D57-CB5D-D06E-F74F-FDC01F583031}"/>
              </a:ext>
            </a:extLst>
          </p:cNvPr>
          <p:cNvPicPr>
            <a:picLocks noChangeAspect="1"/>
          </p:cNvPicPr>
          <p:nvPr/>
        </p:nvPicPr>
        <p:blipFill>
          <a:blip r:embed="rId4"/>
          <a:stretch>
            <a:fillRect/>
          </a:stretch>
        </p:blipFill>
        <p:spPr>
          <a:xfrm>
            <a:off x="4493771" y="4147837"/>
            <a:ext cx="5696745" cy="33342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C5379C-127C-945E-812B-CE64751806A9}"/>
                  </a:ext>
                </a:extLst>
              </p:cNvPr>
              <p:cNvSpPr txBox="1"/>
              <p:nvPr/>
            </p:nvSpPr>
            <p:spPr>
              <a:xfrm>
                <a:off x="1558561" y="4552733"/>
                <a:ext cx="10649805" cy="369332"/>
              </a:xfrm>
              <a:prstGeom prst="rect">
                <a:avLst/>
              </a:prstGeom>
              <a:noFill/>
            </p:spPr>
            <p:txBody>
              <a:bodyPr wrap="square">
                <a:spAutoFit/>
              </a:bodyPr>
              <a:lstStyle/>
              <a:p>
                <a:pPr algn="ct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oMath>
                </a14:m>
                <a:r>
                  <a:rPr lang="en-US" dirty="0"/>
                  <a:t> are the video and audio time sequences,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ea typeface="Cambria Math" panose="02040503050406030204" pitchFamily="18" charset="0"/>
                      </a:rPr>
                      <m:t>∈[1,8]</m:t>
                    </m:r>
                  </m:oMath>
                </a14:m>
                <a:r>
                  <a:rPr lang="en-US" dirty="0"/>
                  <a:t>.</a:t>
                </a:r>
              </a:p>
            </p:txBody>
          </p:sp>
        </mc:Choice>
        <mc:Fallback xmlns="">
          <p:sp>
            <p:nvSpPr>
              <p:cNvPr id="10" name="TextBox 9">
                <a:extLst>
                  <a:ext uri="{FF2B5EF4-FFF2-40B4-BE49-F238E27FC236}">
                    <a16:creationId xmlns:a16="http://schemas.microsoft.com/office/drawing/2014/main" id="{9AC5379C-127C-945E-812B-CE64751806A9}"/>
                  </a:ext>
                </a:extLst>
              </p:cNvPr>
              <p:cNvSpPr txBox="1">
                <a:spLocks noRot="1" noChangeAspect="1" noMove="1" noResize="1" noEditPoints="1" noAdjustHandles="1" noChangeArrowheads="1" noChangeShapeType="1" noTextEdit="1"/>
              </p:cNvSpPr>
              <p:nvPr/>
            </p:nvSpPr>
            <p:spPr>
              <a:xfrm>
                <a:off x="1558561" y="4552733"/>
                <a:ext cx="10649805" cy="369332"/>
              </a:xfrm>
              <a:prstGeom prst="rect">
                <a:avLst/>
              </a:prstGeom>
              <a:blipFill>
                <a:blip r:embed="rId5"/>
                <a:stretch>
                  <a:fillRect t="-10000" b="-2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D7A2384-123D-1674-F12D-3DEFF120C0F8}"/>
              </a:ext>
            </a:extLst>
          </p:cNvPr>
          <p:cNvSpPr txBox="1"/>
          <p:nvPr/>
        </p:nvSpPr>
        <p:spPr>
          <a:xfrm>
            <a:off x="2072083" y="5298172"/>
            <a:ext cx="10119917" cy="87203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t>Strategy: </a:t>
            </a:r>
            <a:r>
              <a:rPr lang="en-US" dirty="0">
                <a:highlight>
                  <a:srgbClr val="FFFF00"/>
                </a:highlight>
              </a:rPr>
              <a:t>Discrete sequence</a:t>
            </a:r>
          </a:p>
          <a:p>
            <a:pPr marL="285750" indent="-285750">
              <a:lnSpc>
                <a:spcPct val="150000"/>
              </a:lnSpc>
              <a:buFont typeface="Wingdings" panose="05000000000000000000" pitchFamily="2" charset="2"/>
              <a:buChar char="v"/>
            </a:pPr>
            <a:r>
              <a:rPr lang="en-US" dirty="0"/>
              <a:t>Reason: </a:t>
            </a:r>
            <a:r>
              <a:rPr lang="en-US" dirty="0">
                <a:solidFill>
                  <a:srgbClr val="FF0000"/>
                </a:solidFill>
              </a:rPr>
              <a:t>Audio-visual periodic temporal sequences</a:t>
            </a:r>
            <a:r>
              <a:rPr lang="en-US" dirty="0"/>
              <a:t> on dynamic emotion recognition.</a:t>
            </a:r>
          </a:p>
        </p:txBody>
      </p:sp>
    </p:spTree>
    <p:extLst>
      <p:ext uri="{BB962C8B-B14F-4D97-AF65-F5344CB8AC3E}">
        <p14:creationId xmlns:p14="http://schemas.microsoft.com/office/powerpoint/2010/main" val="696068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Multimodal Sequence Strategy</a:t>
            </a:r>
          </a:p>
        </p:txBody>
      </p:sp>
      <p:grpSp>
        <p:nvGrpSpPr>
          <p:cNvPr id="3" name="Group 2">
            <a:extLst>
              <a:ext uri="{FF2B5EF4-FFF2-40B4-BE49-F238E27FC236}">
                <a16:creationId xmlns:a16="http://schemas.microsoft.com/office/drawing/2014/main" id="{76A29041-C294-944E-0BB5-73566A4BC71F}"/>
              </a:ext>
            </a:extLst>
          </p:cNvPr>
          <p:cNvGrpSpPr>
            <a:grpSpLocks noChangeAspect="1"/>
          </p:cNvGrpSpPr>
          <p:nvPr/>
        </p:nvGrpSpPr>
        <p:grpSpPr>
          <a:xfrm>
            <a:off x="1704513" y="1874520"/>
            <a:ext cx="10363200" cy="1554480"/>
            <a:chOff x="0" y="339186"/>
            <a:chExt cx="12192000" cy="1828800"/>
          </a:xfrm>
        </p:grpSpPr>
        <p:pic>
          <p:nvPicPr>
            <p:cNvPr id="6" name="图片 4">
              <a:extLst>
                <a:ext uri="{FF2B5EF4-FFF2-40B4-BE49-F238E27FC236}">
                  <a16:creationId xmlns:a16="http://schemas.microsoft.com/office/drawing/2014/main" id="{030A12B4-0EF7-B0C7-5A98-A349F8C5E094}"/>
                </a:ext>
              </a:extLst>
            </p:cNvPr>
            <p:cNvPicPr>
              <a:picLocks noChangeAspect="1"/>
            </p:cNvPicPr>
            <p:nvPr/>
          </p:nvPicPr>
          <p:blipFill rotWithShape="1">
            <a:blip r:embed="rId3"/>
            <a:srcRect l="49388"/>
            <a:stretch/>
          </p:blipFill>
          <p:spPr>
            <a:xfrm>
              <a:off x="0" y="339186"/>
              <a:ext cx="12192000" cy="1828800"/>
            </a:xfrm>
            <a:prstGeom prst="rect">
              <a:avLst/>
            </a:prstGeom>
          </p:spPr>
        </p:pic>
        <p:sp>
          <p:nvSpPr>
            <p:cNvPr id="9" name="Rectangle 8">
              <a:extLst>
                <a:ext uri="{FF2B5EF4-FFF2-40B4-BE49-F238E27FC236}">
                  <a16:creationId xmlns:a16="http://schemas.microsoft.com/office/drawing/2014/main" id="{386182FD-29CE-9876-C1C8-454EF2EE9BBF}"/>
                </a:ext>
              </a:extLst>
            </p:cNvPr>
            <p:cNvSpPr/>
            <p:nvPr/>
          </p:nvSpPr>
          <p:spPr>
            <a:xfrm>
              <a:off x="4524652" y="339186"/>
              <a:ext cx="3142695"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a:t>
              </a:r>
            </a:p>
          </p:txBody>
        </p:sp>
      </p:grpSp>
      <p:sp>
        <p:nvSpPr>
          <p:cNvPr id="11" name="TextBox 10">
            <a:extLst>
              <a:ext uri="{FF2B5EF4-FFF2-40B4-BE49-F238E27FC236}">
                <a16:creationId xmlns:a16="http://schemas.microsoft.com/office/drawing/2014/main" id="{8F8D5310-EBB5-B4A2-D8C5-7B1B3F60882F}"/>
              </a:ext>
            </a:extLst>
          </p:cNvPr>
          <p:cNvSpPr txBox="1"/>
          <p:nvPr/>
        </p:nvSpPr>
        <p:spPr>
          <a:xfrm>
            <a:off x="1751685" y="3435774"/>
            <a:ext cx="10263558" cy="369332"/>
          </a:xfrm>
          <a:prstGeom prst="rect">
            <a:avLst/>
          </a:prstGeom>
          <a:noFill/>
        </p:spPr>
        <p:txBody>
          <a:bodyPr wrap="square">
            <a:spAutoFit/>
          </a:bodyPr>
          <a:lstStyle/>
          <a:p>
            <a:pPr algn="ctr"/>
            <a:r>
              <a:rPr lang="en-US" dirty="0"/>
              <a:t>Strategy 6: Random of Facial and Spectrogram (RFAS)</a:t>
            </a:r>
          </a:p>
        </p:txBody>
      </p:sp>
      <p:pic>
        <p:nvPicPr>
          <p:cNvPr id="15" name="Picture 14">
            <a:extLst>
              <a:ext uri="{FF2B5EF4-FFF2-40B4-BE49-F238E27FC236}">
                <a16:creationId xmlns:a16="http://schemas.microsoft.com/office/drawing/2014/main" id="{B0174A1B-564A-4A80-AF43-6CBCE42159EA}"/>
              </a:ext>
            </a:extLst>
          </p:cNvPr>
          <p:cNvPicPr>
            <a:picLocks noChangeAspect="1"/>
          </p:cNvPicPr>
          <p:nvPr/>
        </p:nvPicPr>
        <p:blipFill>
          <a:blip r:embed="rId4"/>
          <a:stretch>
            <a:fillRect/>
          </a:stretch>
        </p:blipFill>
        <p:spPr>
          <a:xfrm>
            <a:off x="3854091" y="4146659"/>
            <a:ext cx="6058746" cy="34294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ED7D64-23EE-44B8-0285-467149E73F28}"/>
                  </a:ext>
                </a:extLst>
              </p:cNvPr>
              <p:cNvSpPr txBox="1"/>
              <p:nvPr/>
            </p:nvSpPr>
            <p:spPr>
              <a:xfrm>
                <a:off x="1542195" y="4522765"/>
                <a:ext cx="10649805" cy="369332"/>
              </a:xfrm>
              <a:prstGeom prst="rect">
                <a:avLst/>
              </a:prstGeom>
              <a:noFill/>
            </p:spPr>
            <p:txBody>
              <a:bodyPr wrap="square">
                <a:spAutoFit/>
              </a:bodyPr>
              <a:lstStyle/>
              <a:p>
                <a:pPr algn="ct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oMath>
                </a14:m>
                <a:r>
                  <a:rPr lang="en-US" dirty="0"/>
                  <a:t> are the video and audio time sequences,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ea typeface="Cambria Math" panose="02040503050406030204" pitchFamily="18" charset="0"/>
                      </a:rPr>
                      <m:t>∈[1,8]</m:t>
                    </m:r>
                  </m:oMath>
                </a14:m>
                <a:r>
                  <a:rPr lang="en-US" dirty="0"/>
                  <a:t>.</a:t>
                </a:r>
              </a:p>
            </p:txBody>
          </p:sp>
        </mc:Choice>
        <mc:Fallback xmlns="">
          <p:sp>
            <p:nvSpPr>
              <p:cNvPr id="8" name="TextBox 7">
                <a:extLst>
                  <a:ext uri="{FF2B5EF4-FFF2-40B4-BE49-F238E27FC236}">
                    <a16:creationId xmlns:a16="http://schemas.microsoft.com/office/drawing/2014/main" id="{6AED7D64-23EE-44B8-0285-467149E73F28}"/>
                  </a:ext>
                </a:extLst>
              </p:cNvPr>
              <p:cNvSpPr txBox="1">
                <a:spLocks noRot="1" noChangeAspect="1" noMove="1" noResize="1" noEditPoints="1" noAdjustHandles="1" noChangeArrowheads="1" noChangeShapeType="1" noTextEdit="1"/>
              </p:cNvSpPr>
              <p:nvPr/>
            </p:nvSpPr>
            <p:spPr>
              <a:xfrm>
                <a:off x="1542195" y="4522765"/>
                <a:ext cx="10649805" cy="369332"/>
              </a:xfrm>
              <a:prstGeom prst="rect">
                <a:avLst/>
              </a:prstGeom>
              <a:blipFill>
                <a:blip r:embed="rId5"/>
                <a:stretch>
                  <a:fillRect t="-9836" b="-2459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3B672DE-75B6-DDE1-7412-9267609C5636}"/>
              </a:ext>
            </a:extLst>
          </p:cNvPr>
          <p:cNvSpPr txBox="1"/>
          <p:nvPr/>
        </p:nvSpPr>
        <p:spPr>
          <a:xfrm>
            <a:off x="2069121" y="5298172"/>
            <a:ext cx="10122879" cy="87203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t>Strategy: </a:t>
            </a:r>
            <a:r>
              <a:rPr lang="en-US" dirty="0">
                <a:highlight>
                  <a:srgbClr val="FFFF00"/>
                </a:highlight>
              </a:rPr>
              <a:t>Random sequence</a:t>
            </a:r>
          </a:p>
          <a:p>
            <a:pPr marL="285750" indent="-285750">
              <a:lnSpc>
                <a:spcPct val="150000"/>
              </a:lnSpc>
              <a:buFont typeface="Wingdings" panose="05000000000000000000" pitchFamily="2" charset="2"/>
              <a:buChar char="v"/>
            </a:pPr>
            <a:r>
              <a:rPr lang="en-US" dirty="0"/>
              <a:t>Reason: </a:t>
            </a:r>
            <a:r>
              <a:rPr lang="en-US" dirty="0">
                <a:solidFill>
                  <a:srgbClr val="FF0000"/>
                </a:solidFill>
              </a:rPr>
              <a:t>Audio-visual random spatiotemporal sequences</a:t>
            </a:r>
            <a:r>
              <a:rPr lang="en-US" dirty="0"/>
              <a:t> on dynamic emotion recognition.</a:t>
            </a:r>
          </a:p>
        </p:txBody>
      </p:sp>
    </p:spTree>
    <p:extLst>
      <p:ext uri="{BB962C8B-B14F-4D97-AF65-F5344CB8AC3E}">
        <p14:creationId xmlns:p14="http://schemas.microsoft.com/office/powerpoint/2010/main" val="66763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6" y="687794"/>
            <a:ext cx="4831970"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5" y="687794"/>
            <a:ext cx="4831971" cy="680224"/>
          </a:xfrm>
        </p:spPr>
        <p:txBody>
          <a:bodyPr>
            <a:noAutofit/>
          </a:bodyPr>
          <a:lstStyle/>
          <a:p>
            <a:r>
              <a:rPr lang="en-US" sz="2400" b="1" dirty="0">
                <a:solidFill>
                  <a:schemeClr val="bg1"/>
                </a:solidFill>
              </a:rPr>
              <a:t>MultiMAE-DER: Model Structure</a:t>
            </a:r>
          </a:p>
        </p:txBody>
      </p:sp>
      <p:pic>
        <p:nvPicPr>
          <p:cNvPr id="4" name="Picture 3">
            <a:extLst>
              <a:ext uri="{FF2B5EF4-FFF2-40B4-BE49-F238E27FC236}">
                <a16:creationId xmlns:a16="http://schemas.microsoft.com/office/drawing/2014/main" id="{83454751-8DDC-F2E8-1147-6D5DAC705872}"/>
              </a:ext>
            </a:extLst>
          </p:cNvPr>
          <p:cNvPicPr>
            <a:picLocks noChangeAspect="1"/>
          </p:cNvPicPr>
          <p:nvPr/>
        </p:nvPicPr>
        <p:blipFill>
          <a:blip r:embed="rId4"/>
          <a:stretch>
            <a:fillRect/>
          </a:stretch>
        </p:blipFill>
        <p:spPr>
          <a:xfrm>
            <a:off x="8008332" y="0"/>
            <a:ext cx="3579313" cy="6858000"/>
          </a:xfrm>
          <a:prstGeom prst="rect">
            <a:avLst/>
          </a:prstGeom>
        </p:spPr>
      </p:pic>
      <p:pic>
        <p:nvPicPr>
          <p:cNvPr id="65" name="Picture 64">
            <a:extLst>
              <a:ext uri="{FF2B5EF4-FFF2-40B4-BE49-F238E27FC236}">
                <a16:creationId xmlns:a16="http://schemas.microsoft.com/office/drawing/2014/main" id="{4B371F02-B30A-55A5-01AE-DBC4FC8B2CAE}"/>
              </a:ext>
            </a:extLst>
          </p:cNvPr>
          <p:cNvPicPr>
            <a:picLocks noChangeAspect="1"/>
          </p:cNvPicPr>
          <p:nvPr/>
        </p:nvPicPr>
        <p:blipFill>
          <a:blip r:embed="rId5"/>
          <a:stretch>
            <a:fillRect/>
          </a:stretch>
        </p:blipFill>
        <p:spPr>
          <a:xfrm>
            <a:off x="2124029" y="2057651"/>
            <a:ext cx="4708872" cy="3954500"/>
          </a:xfrm>
          <a:prstGeom prst="rect">
            <a:avLst/>
          </a:prstGeom>
        </p:spPr>
      </p:pic>
      <p:sp>
        <p:nvSpPr>
          <p:cNvPr id="66" name="Rectangle 65">
            <a:extLst>
              <a:ext uri="{FF2B5EF4-FFF2-40B4-BE49-F238E27FC236}">
                <a16:creationId xmlns:a16="http://schemas.microsoft.com/office/drawing/2014/main" id="{CDBDB280-CCA9-ADA4-2D8E-CF116A00FDE5}"/>
              </a:ext>
            </a:extLst>
          </p:cNvPr>
          <p:cNvSpPr/>
          <p:nvPr/>
        </p:nvSpPr>
        <p:spPr>
          <a:xfrm>
            <a:off x="2124028" y="2057651"/>
            <a:ext cx="4831970" cy="4050186"/>
          </a:xfrm>
          <a:prstGeom prst="rect">
            <a:avLst/>
          </a:prstGeom>
          <a:noFill/>
          <a:ln w="190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08D2C90-D42C-38F1-06AD-99B3FE89F44A}"/>
              </a:ext>
            </a:extLst>
          </p:cNvPr>
          <p:cNvCxnSpPr>
            <a:cxnSpLocks/>
          </p:cNvCxnSpPr>
          <p:nvPr/>
        </p:nvCxnSpPr>
        <p:spPr>
          <a:xfrm flipH="1" flipV="1">
            <a:off x="6955998" y="2057651"/>
            <a:ext cx="2001571" cy="244332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89DABD-0A13-9715-909B-62D0C068ED5F}"/>
              </a:ext>
            </a:extLst>
          </p:cNvPr>
          <p:cNvCxnSpPr>
            <a:cxnSpLocks/>
          </p:cNvCxnSpPr>
          <p:nvPr/>
        </p:nvCxnSpPr>
        <p:spPr>
          <a:xfrm flipH="1" flipV="1">
            <a:off x="6955998" y="6107837"/>
            <a:ext cx="2001571" cy="2396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360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Process Details</a:t>
            </a:r>
          </a:p>
        </p:txBody>
      </p:sp>
      <p:graphicFrame>
        <p:nvGraphicFramePr>
          <p:cNvPr id="4" name="Object 3">
            <a:extLst>
              <a:ext uri="{FF2B5EF4-FFF2-40B4-BE49-F238E27FC236}">
                <a16:creationId xmlns:a16="http://schemas.microsoft.com/office/drawing/2014/main" id="{783CEE11-8EAC-9DE3-04F6-BC21C895E950}"/>
              </a:ext>
            </a:extLst>
          </p:cNvPr>
          <p:cNvGraphicFramePr>
            <a:graphicFrameLocks noChangeAspect="1"/>
          </p:cNvGraphicFramePr>
          <p:nvPr>
            <p:extLst>
              <p:ext uri="{D42A27DB-BD31-4B8C-83A1-F6EECF244321}">
                <p14:modId xmlns:p14="http://schemas.microsoft.com/office/powerpoint/2010/main" val="4453934"/>
              </p:ext>
            </p:extLst>
          </p:nvPr>
        </p:nvGraphicFramePr>
        <p:xfrm>
          <a:off x="3124938" y="3934485"/>
          <a:ext cx="2744678" cy="2352581"/>
        </p:xfrm>
        <a:graphic>
          <a:graphicData uri="http://schemas.openxmlformats.org/presentationml/2006/ole">
            <mc:AlternateContent xmlns:mc="http://schemas.openxmlformats.org/markup-compatibility/2006">
              <mc:Choice xmlns:v="urn:schemas-microsoft-com:vml" Requires="v">
                <p:oleObj name="Equation" r:id="rId3" imgW="2006600" imgH="1714500" progId="Equation.DSMT4">
                  <p:embed/>
                </p:oleObj>
              </mc:Choice>
              <mc:Fallback>
                <p:oleObj name="Equation" r:id="rId3" imgW="2006600" imgH="17145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938" y="3934485"/>
                        <a:ext cx="2744678" cy="2352581"/>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C8E54048-73F6-66D6-7568-4C2A09B35169}"/>
              </a:ext>
            </a:extLst>
          </p:cNvPr>
          <p:cNvSpPr txBox="1"/>
          <p:nvPr/>
        </p:nvSpPr>
        <p:spPr>
          <a:xfrm>
            <a:off x="1919797" y="3351405"/>
            <a:ext cx="6094520" cy="369332"/>
          </a:xfrm>
          <a:prstGeom prst="rect">
            <a:avLst/>
          </a:prstGeom>
          <a:noFill/>
        </p:spPr>
        <p:txBody>
          <a:bodyPr wrap="square">
            <a:spAutoFit/>
          </a:bodyPr>
          <a:lstStyle/>
          <a:p>
            <a:r>
              <a:rPr lang="en-US" sz="1800" dirty="0">
                <a:effectLst/>
                <a:ea typeface="DengXian" panose="02010600030101010101" pitchFamily="2" charset="-122"/>
              </a:rPr>
              <a:t>Encoder Processing Steps:</a:t>
            </a:r>
            <a:endParaRPr lang="en-US" dirty="0"/>
          </a:p>
        </p:txBody>
      </p:sp>
      <p:sp>
        <p:nvSpPr>
          <p:cNvPr id="10" name="TextBox 9">
            <a:extLst>
              <a:ext uri="{FF2B5EF4-FFF2-40B4-BE49-F238E27FC236}">
                <a16:creationId xmlns:a16="http://schemas.microsoft.com/office/drawing/2014/main" id="{62FEDEAB-F137-C055-D95D-ED5AA169A86A}"/>
              </a:ext>
            </a:extLst>
          </p:cNvPr>
          <p:cNvSpPr txBox="1"/>
          <p:nvPr/>
        </p:nvSpPr>
        <p:spPr>
          <a:xfrm>
            <a:off x="1919797" y="1552684"/>
            <a:ext cx="6094520" cy="463397"/>
          </a:xfrm>
          <a:prstGeom prst="rect">
            <a:avLst/>
          </a:prstGeom>
          <a:noFill/>
        </p:spPr>
        <p:txBody>
          <a:bodyPr wrap="square">
            <a:spAutoFit/>
          </a:bodyPr>
          <a:lstStyle/>
          <a:p>
            <a:pPr marL="0" marR="0" algn="just">
              <a:lnSpc>
                <a:spcPct val="150000"/>
              </a:lnSpc>
              <a:spcBef>
                <a:spcPts val="0"/>
              </a:spcBef>
              <a:spcAft>
                <a:spcPts val="0"/>
              </a:spcAft>
            </a:pPr>
            <a:r>
              <a:rPr lang="en-US" sz="1800" dirty="0">
                <a:effectLst/>
                <a:ea typeface="DengXian" panose="02010600030101010101" pitchFamily="2" charset="-122"/>
                <a:cs typeface="Times New Roman" panose="02020603050405020304" pitchFamily="18" charset="0"/>
              </a:rPr>
              <a:t>Input: </a:t>
            </a:r>
          </a:p>
        </p:txBody>
      </p:sp>
      <p:graphicFrame>
        <p:nvGraphicFramePr>
          <p:cNvPr id="12" name="Object 11">
            <a:extLst>
              <a:ext uri="{FF2B5EF4-FFF2-40B4-BE49-F238E27FC236}">
                <a16:creationId xmlns:a16="http://schemas.microsoft.com/office/drawing/2014/main" id="{20FCE92D-D3CB-B91D-9114-1FF1C48C049E}"/>
              </a:ext>
            </a:extLst>
          </p:cNvPr>
          <p:cNvGraphicFramePr>
            <a:graphicFrameLocks noChangeAspect="1"/>
          </p:cNvGraphicFramePr>
          <p:nvPr>
            <p:extLst>
              <p:ext uri="{D42A27DB-BD31-4B8C-83A1-F6EECF244321}">
                <p14:modId xmlns:p14="http://schemas.microsoft.com/office/powerpoint/2010/main" val="3270388295"/>
              </p:ext>
            </p:extLst>
          </p:nvPr>
        </p:nvGraphicFramePr>
        <p:xfrm>
          <a:off x="5043257" y="2119873"/>
          <a:ext cx="2971060" cy="454588"/>
        </p:xfrm>
        <a:graphic>
          <a:graphicData uri="http://schemas.openxmlformats.org/presentationml/2006/ole">
            <mc:AlternateContent xmlns:mc="http://schemas.openxmlformats.org/markup-compatibility/2006">
              <mc:Choice xmlns:v="urn:schemas-microsoft-com:vml" Requires="v">
                <p:oleObj name="Equation" r:id="rId5" imgW="1739900" imgH="266700" progId="Equation.DSMT4">
                  <p:embed/>
                </p:oleObj>
              </mc:Choice>
              <mc:Fallback>
                <p:oleObj name="Equation" r:id="rId5" imgW="1739900" imgH="2667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3257" y="2119873"/>
                        <a:ext cx="2971060" cy="454588"/>
                      </a:xfrm>
                      <a:prstGeom prst="rect">
                        <a:avLst/>
                      </a:prstGeom>
                      <a:noFill/>
                    </p:spPr>
                  </p:pic>
                </p:oleObj>
              </mc:Fallback>
            </mc:AlternateContent>
          </a:graphicData>
        </a:graphic>
      </p:graphicFrame>
      <p:cxnSp>
        <p:nvCxnSpPr>
          <p:cNvPr id="13" name="Straight Connector 12">
            <a:extLst>
              <a:ext uri="{FF2B5EF4-FFF2-40B4-BE49-F238E27FC236}">
                <a16:creationId xmlns:a16="http://schemas.microsoft.com/office/drawing/2014/main" id="{F788D614-729C-52C7-D2C8-088F7C0518F8}"/>
              </a:ext>
            </a:extLst>
          </p:cNvPr>
          <p:cNvCxnSpPr>
            <a:cxnSpLocks/>
          </p:cNvCxnSpPr>
          <p:nvPr/>
        </p:nvCxnSpPr>
        <p:spPr>
          <a:xfrm>
            <a:off x="6507329" y="3976110"/>
            <a:ext cx="0" cy="2484070"/>
          </a:xfrm>
          <a:prstGeom prst="line">
            <a:avLst/>
          </a:prstGeom>
          <a:ln>
            <a:solidFill>
              <a:srgbClr val="FF0000"/>
            </a:solidFill>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1267CD6-3DD6-EA54-944F-EF6FAAEE24AE}"/>
                  </a:ext>
                </a:extLst>
              </p:cNvPr>
              <p:cNvSpPr txBox="1"/>
              <p:nvPr/>
            </p:nvSpPr>
            <p:spPr>
              <a:xfrm>
                <a:off x="1919798" y="2724100"/>
                <a:ext cx="9186168" cy="375552"/>
              </a:xfrm>
              <a:prstGeom prst="rect">
                <a:avLst/>
              </a:prstGeom>
              <a:noFill/>
            </p:spPr>
            <p:txBody>
              <a:bodyPr wrap="square">
                <a:spAutoFit/>
              </a:bodyPr>
              <a:lstStyle/>
              <a:p>
                <a:pPr algn="ctr"/>
                <a:r>
                  <a:rPr lang="en-US" sz="1800" dirty="0">
                    <a:effectLst/>
                    <a:ea typeface="DengXian" panose="02010600030101010101" pitchFamily="2" charset="-122"/>
                  </a:rPr>
                  <a:t>Where, the length for any </a:t>
                </a:r>
                <a14:m>
                  <m:oMath xmlns:m="http://schemas.openxmlformats.org/officeDocument/2006/math">
                    <m:sSub>
                      <m:sSubPr>
                        <m:ctrlPr>
                          <a:rPr lang="en-US" sz="1800" b="0" i="1" smtClean="0">
                            <a:effectLst/>
                            <a:latin typeface="Cambria Math" panose="02040503050406030204" pitchFamily="18" charset="0"/>
                            <a:ea typeface="DengXian" panose="02010600030101010101" pitchFamily="2" charset="-122"/>
                          </a:rPr>
                        </m:ctrlPr>
                      </m:sSubPr>
                      <m:e>
                        <m:r>
                          <a:rPr lang="en-US" sz="1800" b="0" i="1" smtClean="0">
                            <a:effectLst/>
                            <a:latin typeface="Cambria Math" panose="02040503050406030204" pitchFamily="18" charset="0"/>
                            <a:ea typeface="DengXian" panose="02010600030101010101" pitchFamily="2" charset="-122"/>
                          </a:rPr>
                          <m:t>𝑥</m:t>
                        </m:r>
                      </m:e>
                      <m:sub>
                        <m:r>
                          <a:rPr lang="en-US" sz="1800" b="0" i="1" smtClean="0">
                            <a:effectLst/>
                            <a:latin typeface="Cambria Math" panose="02040503050406030204" pitchFamily="18" charset="0"/>
                            <a:ea typeface="DengXian" panose="02010600030101010101" pitchFamily="2" charset="-122"/>
                          </a:rPr>
                          <m:t>𝑖</m:t>
                        </m:r>
                      </m:sub>
                    </m:sSub>
                  </m:oMath>
                </a14:m>
                <a:r>
                  <a:rPr lang="en-US" dirty="0"/>
                  <a:t>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a14:m>
                <a:endParaRPr lang="en-US" dirty="0"/>
              </a:p>
            </p:txBody>
          </p:sp>
        </mc:Choice>
        <mc:Fallback xmlns="">
          <p:sp>
            <p:nvSpPr>
              <p:cNvPr id="24" name="TextBox 23">
                <a:extLst>
                  <a:ext uri="{FF2B5EF4-FFF2-40B4-BE49-F238E27FC236}">
                    <a16:creationId xmlns:a16="http://schemas.microsoft.com/office/drawing/2014/main" id="{A1267CD6-3DD6-EA54-944F-EF6FAAEE24AE}"/>
                  </a:ext>
                </a:extLst>
              </p:cNvPr>
              <p:cNvSpPr txBox="1">
                <a:spLocks noRot="1" noChangeAspect="1" noMove="1" noResize="1" noEditPoints="1" noAdjustHandles="1" noChangeArrowheads="1" noChangeShapeType="1" noTextEdit="1"/>
              </p:cNvSpPr>
              <p:nvPr/>
            </p:nvSpPr>
            <p:spPr>
              <a:xfrm>
                <a:off x="1919798" y="2724100"/>
                <a:ext cx="9186168" cy="375552"/>
              </a:xfrm>
              <a:prstGeom prst="rect">
                <a:avLst/>
              </a:prstGeom>
              <a:blipFill>
                <a:blip r:embed="rId7"/>
                <a:stretch>
                  <a:fillRect t="-9836" b="-24590"/>
                </a:stretch>
              </a:blipFill>
            </p:spPr>
            <p:txBody>
              <a:bodyPr/>
              <a:lstStyle/>
              <a:p>
                <a:r>
                  <a:rPr lang="en-US">
                    <a:noFill/>
                  </a:rPr>
                  <a:t> </a:t>
                </a:r>
              </a:p>
            </p:txBody>
          </p:sp>
        </mc:Fallback>
      </mc:AlternateContent>
      <p:sp>
        <p:nvSpPr>
          <p:cNvPr id="25" name="Rectangle 11">
            <a:extLst>
              <a:ext uri="{FF2B5EF4-FFF2-40B4-BE49-F238E27FC236}">
                <a16:creationId xmlns:a16="http://schemas.microsoft.com/office/drawing/2014/main" id="{3EF1580F-2D92-8CBC-017A-8871B053A03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684CB7-7BF1-BD94-646A-226EC50384A5}"/>
                  </a:ext>
                </a:extLst>
              </p:cNvPr>
              <p:cNvSpPr txBox="1"/>
              <p:nvPr/>
            </p:nvSpPr>
            <p:spPr>
              <a:xfrm>
                <a:off x="7145043" y="3978742"/>
                <a:ext cx="4532939" cy="23469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𝐸𝑥𝑎𝑚𝑝𝑙𝑒</m:t>
                      </m:r>
                      <m:r>
                        <a:rPr lang="en-US" b="0" i="1" smtClean="0">
                          <a:latin typeface="Cambria Math" panose="02040503050406030204" pitchFamily="18" charset="0"/>
                        </a:rPr>
                        <m:t>:</m:t>
                      </m:r>
                      <m:r>
                        <a:rPr lang="en-US" b="0" i="1" smtClean="0">
                          <a:latin typeface="Cambria Math" panose="02040503050406030204" pitchFamily="18" charset="0"/>
                        </a:rPr>
                        <m:t>𝐼𝑛𝑝𝑢𝑡</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=16∗224∗224∗3</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𝐴𝑠𝑠𝑢𝑚𝑒</m:t>
                      </m:r>
                      <m:r>
                        <a:rPr lang="en-US" b="0" i="1" smtClean="0">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=16, </m:t>
                      </m:r>
                      <m:r>
                        <a:rPr lang="en-US" b="0" i="1" smtClean="0">
                          <a:latin typeface="Cambria Math" panose="02040503050406030204" pitchFamily="18" charset="0"/>
                        </a:rPr>
                        <m:t>𝑑</m:t>
                      </m:r>
                      <m:r>
                        <a:rPr lang="en-US" b="0" i="1" smtClean="0">
                          <a:latin typeface="Cambria Math" panose="02040503050406030204" pitchFamily="18" charset="0"/>
                        </a:rPr>
                        <m:t>=1024,</m:t>
                      </m:r>
                      <m:r>
                        <a:rPr lang="en-US" b="0" i="1" smtClean="0">
                          <a:latin typeface="Cambria Math" panose="02040503050406030204" pitchFamily="18" charset="0"/>
                        </a:rPr>
                        <m:t>𝑐𝑙𝑎𝑠𝑠</m:t>
                      </m:r>
                      <m:r>
                        <a:rPr lang="en-US" b="0" i="1" smtClean="0">
                          <a:latin typeface="Cambria Math" panose="02040503050406030204" pitchFamily="18" charset="0"/>
                        </a:rPr>
                        <m:t>=7</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𝑇h𝑒𝑛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=8∗14∗14,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=16∗16∗3</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=8∗196∗768</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=1568∗1024</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𝑙</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=1568∗1024</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=1568∗1024</m:t>
                      </m:r>
                    </m:oMath>
                  </m:oMathPara>
                </a14:m>
                <a:endParaRPr lang="en-US" b="0" dirty="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=1∗1024           </m:t>
                      </m:r>
                      <m:r>
                        <a:rPr lang="en-US" b="0" i="1" smtClean="0">
                          <a:latin typeface="Cambria Math" panose="02040503050406030204" pitchFamily="18" charset="0"/>
                        </a:rPr>
                        <m:t>𝑂𝑢𝑡𝑝𝑢𝑡</m:t>
                      </m:r>
                      <m:r>
                        <a:rPr lang="en-US" b="0" i="1" smtClean="0">
                          <a:latin typeface="Cambria Math" panose="02040503050406030204" pitchFamily="18" charset="0"/>
                        </a:rPr>
                        <m:t>.</m:t>
                      </m:r>
                      <m:r>
                        <a:rPr lang="en-US" b="0" i="1" smtClean="0">
                          <a:latin typeface="Cambria Math" panose="02040503050406030204" pitchFamily="18" charset="0"/>
                        </a:rPr>
                        <m:t>𝑠𝑖𝑧𝑒</m:t>
                      </m:r>
                      <m:r>
                        <a:rPr lang="en-US" b="0" i="1" smtClean="0">
                          <a:latin typeface="Cambria Math" panose="02040503050406030204" pitchFamily="18" charset="0"/>
                        </a:rPr>
                        <m:t>=1∗7</m:t>
                      </m:r>
                    </m:oMath>
                  </m:oMathPara>
                </a14:m>
                <a:endParaRPr lang="en-US" b="0" dirty="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4C684CB7-7BF1-BD94-646A-226EC50384A5}"/>
                  </a:ext>
                </a:extLst>
              </p:cNvPr>
              <p:cNvSpPr txBox="1">
                <a:spLocks noRot="1" noChangeAspect="1" noMove="1" noResize="1" noEditPoints="1" noAdjustHandles="1" noChangeArrowheads="1" noChangeShapeType="1" noTextEdit="1"/>
              </p:cNvSpPr>
              <p:nvPr/>
            </p:nvSpPr>
            <p:spPr>
              <a:xfrm>
                <a:off x="7145043" y="3978742"/>
                <a:ext cx="4532939" cy="2346925"/>
              </a:xfrm>
              <a:prstGeom prst="rect">
                <a:avLst/>
              </a:prstGeom>
              <a:blipFill>
                <a:blip r:embed="rId8"/>
                <a:stretch>
                  <a:fillRect l="-403"/>
                </a:stretch>
              </a:blipFill>
            </p:spPr>
            <p:txBody>
              <a:bodyPr/>
              <a:lstStyle/>
              <a:p>
                <a:r>
                  <a:rPr lang="en-US">
                    <a:noFill/>
                  </a:rPr>
                  <a:t> </a:t>
                </a:r>
              </a:p>
            </p:txBody>
          </p:sp>
        </mc:Fallback>
      </mc:AlternateContent>
    </p:spTree>
    <p:extLst>
      <p:ext uri="{BB962C8B-B14F-4D97-AF65-F5344CB8AC3E}">
        <p14:creationId xmlns:p14="http://schemas.microsoft.com/office/powerpoint/2010/main" val="203842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RAVDESS Dataset Evaluation</a:t>
            </a:r>
          </a:p>
        </p:txBody>
      </p:sp>
      <p:grpSp>
        <p:nvGrpSpPr>
          <p:cNvPr id="4" name="Group 3">
            <a:extLst>
              <a:ext uri="{FF2B5EF4-FFF2-40B4-BE49-F238E27FC236}">
                <a16:creationId xmlns:a16="http://schemas.microsoft.com/office/drawing/2014/main" id="{821CE70E-72FA-972E-71F2-EC4CA4E46261}"/>
              </a:ext>
            </a:extLst>
          </p:cNvPr>
          <p:cNvGrpSpPr/>
          <p:nvPr/>
        </p:nvGrpSpPr>
        <p:grpSpPr>
          <a:xfrm>
            <a:off x="1626498" y="1821158"/>
            <a:ext cx="5163513" cy="4297680"/>
            <a:chOff x="4246890" y="1407068"/>
            <a:chExt cx="5163513" cy="4297680"/>
          </a:xfrm>
        </p:grpSpPr>
        <p:pic>
          <p:nvPicPr>
            <p:cNvPr id="10" name="Picture 9">
              <a:extLst>
                <a:ext uri="{FF2B5EF4-FFF2-40B4-BE49-F238E27FC236}">
                  <a16:creationId xmlns:a16="http://schemas.microsoft.com/office/drawing/2014/main" id="{1E403CD6-1076-5689-B01D-1B224075DEA4}"/>
                </a:ext>
              </a:extLst>
            </p:cNvPr>
            <p:cNvPicPr>
              <a:picLocks noChangeAspect="1"/>
            </p:cNvPicPr>
            <p:nvPr/>
          </p:nvPicPr>
          <p:blipFill>
            <a:blip r:embed="rId4"/>
            <a:stretch>
              <a:fillRect/>
            </a:stretch>
          </p:blipFill>
          <p:spPr>
            <a:xfrm>
              <a:off x="4246890" y="1407068"/>
              <a:ext cx="5163513" cy="4297680"/>
            </a:xfrm>
            <a:prstGeom prst="rect">
              <a:avLst/>
            </a:prstGeom>
          </p:spPr>
        </p:pic>
        <p:sp>
          <p:nvSpPr>
            <p:cNvPr id="3" name="Rectangle: Rounded Corners 2">
              <a:extLst>
                <a:ext uri="{FF2B5EF4-FFF2-40B4-BE49-F238E27FC236}">
                  <a16:creationId xmlns:a16="http://schemas.microsoft.com/office/drawing/2014/main" id="{1358072C-73DD-7774-E2B9-BDE156B69966}"/>
                </a:ext>
              </a:extLst>
            </p:cNvPr>
            <p:cNvSpPr/>
            <p:nvPr/>
          </p:nvSpPr>
          <p:spPr>
            <a:xfrm>
              <a:off x="4429956" y="5397623"/>
              <a:ext cx="4776187" cy="1953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9ED7A71-9153-8E14-62EF-E5DB613DB6BD}"/>
              </a:ext>
            </a:extLst>
          </p:cNvPr>
          <p:cNvSpPr txBox="1"/>
          <p:nvPr/>
        </p:nvSpPr>
        <p:spPr>
          <a:xfrm>
            <a:off x="6790011" y="2025548"/>
            <a:ext cx="5318862" cy="3786165"/>
          </a:xfrm>
          <a:prstGeom prst="rect">
            <a:avLst/>
          </a:prstGeom>
          <a:noFill/>
        </p:spPr>
        <p:txBody>
          <a:bodyPr wrap="square">
            <a:spAutoFit/>
          </a:bodyPr>
          <a:lstStyle/>
          <a:p>
            <a:pPr>
              <a:lnSpc>
                <a:spcPct val="150000"/>
              </a:lnSpc>
            </a:pPr>
            <a:r>
              <a:rPr lang="en-US" dirty="0"/>
              <a:t>Major Findings:</a:t>
            </a:r>
          </a:p>
          <a:p>
            <a:pPr marL="742950" lvl="1" indent="-285750">
              <a:lnSpc>
                <a:spcPct val="150000"/>
              </a:lnSpc>
              <a:buFont typeface="Wingdings" panose="05000000000000000000" pitchFamily="2" charset="2"/>
              <a:buChar char="§"/>
            </a:pPr>
            <a:r>
              <a:rPr lang="en-US" sz="1600" dirty="0"/>
              <a:t>Best Strategy: </a:t>
            </a:r>
            <a:r>
              <a:rPr lang="en-US" sz="1600" dirty="0">
                <a:solidFill>
                  <a:srgbClr val="FF0000"/>
                </a:solidFill>
              </a:rPr>
              <a:t>MultiMAE-DER-FSLF (strategy 4)</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supervised model AVT</a:t>
            </a:r>
            <a:r>
              <a:rPr lang="en-US" sz="1600" dirty="0"/>
              <a:t> by </a:t>
            </a:r>
            <a:r>
              <a:rPr lang="en-US" sz="1600" dirty="0">
                <a:solidFill>
                  <a:srgbClr val="FF0000"/>
                </a:solidFill>
              </a:rPr>
              <a:t>4.41%</a:t>
            </a:r>
            <a:r>
              <a:rPr lang="en-US" sz="1600" dirty="0"/>
              <a:t> (83.61% vs. 79.20%). </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self-supervised model VQ-MAE-AV</a:t>
            </a:r>
            <a:r>
              <a:rPr lang="en-US" sz="1600" dirty="0"/>
              <a:t> by </a:t>
            </a:r>
            <a:r>
              <a:rPr lang="en-US" sz="1600" dirty="0">
                <a:solidFill>
                  <a:srgbClr val="FF0000"/>
                </a:solidFill>
              </a:rPr>
              <a:t>0.41%</a:t>
            </a:r>
            <a:r>
              <a:rPr lang="en-US" sz="1600" dirty="0"/>
              <a:t> (83.61% vs. 83.20%). </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visual-only model</a:t>
            </a:r>
            <a:r>
              <a:rPr lang="en-US" sz="1600" dirty="0"/>
              <a:t> by </a:t>
            </a:r>
            <a:r>
              <a:rPr lang="en-US" sz="1600" dirty="0">
                <a:solidFill>
                  <a:srgbClr val="FF0000"/>
                </a:solidFill>
              </a:rPr>
              <a:t>9.48%</a:t>
            </a:r>
            <a:r>
              <a:rPr lang="en-US" sz="1600" dirty="0"/>
              <a:t> (83.61% vs. 74.13%).</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audio-only model</a:t>
            </a:r>
            <a:r>
              <a:rPr lang="en-US" sz="1600" dirty="0"/>
              <a:t> by </a:t>
            </a:r>
            <a:r>
              <a:rPr lang="en-US" sz="1600" dirty="0">
                <a:solidFill>
                  <a:srgbClr val="FF0000"/>
                </a:solidFill>
              </a:rPr>
              <a:t>3.06%</a:t>
            </a:r>
            <a:r>
              <a:rPr lang="en-US" sz="1600" dirty="0"/>
              <a:t> (83.61% vs. 80.55%).</a:t>
            </a:r>
          </a:p>
        </p:txBody>
      </p:sp>
    </p:spTree>
    <p:extLst>
      <p:ext uri="{BB962C8B-B14F-4D97-AF65-F5344CB8AC3E}">
        <p14:creationId xmlns:p14="http://schemas.microsoft.com/office/powerpoint/2010/main" val="98177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CREMA-D Dataset Evaluation</a:t>
            </a:r>
          </a:p>
        </p:txBody>
      </p:sp>
      <p:grpSp>
        <p:nvGrpSpPr>
          <p:cNvPr id="4" name="Group 3">
            <a:extLst>
              <a:ext uri="{FF2B5EF4-FFF2-40B4-BE49-F238E27FC236}">
                <a16:creationId xmlns:a16="http://schemas.microsoft.com/office/drawing/2014/main" id="{3D82FA18-F3E9-BAA4-E031-CC4F225EE70E}"/>
              </a:ext>
            </a:extLst>
          </p:cNvPr>
          <p:cNvGrpSpPr/>
          <p:nvPr/>
        </p:nvGrpSpPr>
        <p:grpSpPr>
          <a:xfrm>
            <a:off x="1626499" y="1975165"/>
            <a:ext cx="5163513" cy="3916325"/>
            <a:chOff x="4246889" y="1482881"/>
            <a:chExt cx="5163513" cy="3916325"/>
          </a:xfrm>
        </p:grpSpPr>
        <p:pic>
          <p:nvPicPr>
            <p:cNvPr id="10" name="Picture 9">
              <a:extLst>
                <a:ext uri="{FF2B5EF4-FFF2-40B4-BE49-F238E27FC236}">
                  <a16:creationId xmlns:a16="http://schemas.microsoft.com/office/drawing/2014/main" id="{1E403CD6-1076-5689-B01D-1B224075DEA4}"/>
                </a:ext>
              </a:extLst>
            </p:cNvPr>
            <p:cNvPicPr>
              <a:picLocks noChangeAspect="1"/>
            </p:cNvPicPr>
            <p:nvPr/>
          </p:nvPicPr>
          <p:blipFill>
            <a:blip r:embed="rId4"/>
            <a:srcRect/>
            <a:stretch/>
          </p:blipFill>
          <p:spPr>
            <a:xfrm>
              <a:off x="4246889" y="1482881"/>
              <a:ext cx="5163513" cy="3916325"/>
            </a:xfrm>
            <a:prstGeom prst="rect">
              <a:avLst/>
            </a:prstGeom>
          </p:spPr>
        </p:pic>
        <p:sp>
          <p:nvSpPr>
            <p:cNvPr id="3" name="Rectangle: Rounded Corners 2">
              <a:extLst>
                <a:ext uri="{FF2B5EF4-FFF2-40B4-BE49-F238E27FC236}">
                  <a16:creationId xmlns:a16="http://schemas.microsoft.com/office/drawing/2014/main" id="{282E2BDE-2A77-EE6D-4238-46B7BDF45D62}"/>
                </a:ext>
              </a:extLst>
            </p:cNvPr>
            <p:cNvSpPr/>
            <p:nvPr/>
          </p:nvSpPr>
          <p:spPr>
            <a:xfrm>
              <a:off x="4412203" y="5113538"/>
              <a:ext cx="4804536" cy="17755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C4BA9C42-7A26-A3CC-2E34-88D355B19A5D}"/>
              </a:ext>
            </a:extLst>
          </p:cNvPr>
          <p:cNvSpPr txBox="1"/>
          <p:nvPr/>
        </p:nvSpPr>
        <p:spPr>
          <a:xfrm>
            <a:off x="6790012" y="1975165"/>
            <a:ext cx="5291152" cy="3786165"/>
          </a:xfrm>
          <a:prstGeom prst="rect">
            <a:avLst/>
          </a:prstGeom>
          <a:noFill/>
        </p:spPr>
        <p:txBody>
          <a:bodyPr wrap="square">
            <a:spAutoFit/>
          </a:bodyPr>
          <a:lstStyle/>
          <a:p>
            <a:pPr>
              <a:lnSpc>
                <a:spcPct val="150000"/>
              </a:lnSpc>
            </a:pPr>
            <a:r>
              <a:rPr lang="en-US" dirty="0"/>
              <a:t>Major Findings:</a:t>
            </a:r>
          </a:p>
          <a:p>
            <a:pPr marL="742950" lvl="1" indent="-285750">
              <a:lnSpc>
                <a:spcPct val="150000"/>
              </a:lnSpc>
              <a:buFont typeface="Wingdings" panose="05000000000000000000" pitchFamily="2" charset="2"/>
              <a:buChar char="§"/>
            </a:pPr>
            <a:r>
              <a:rPr lang="en-US" sz="1600" dirty="0"/>
              <a:t>Best Strategy: </a:t>
            </a:r>
            <a:r>
              <a:rPr lang="en-US" sz="1600" dirty="0">
                <a:solidFill>
                  <a:srgbClr val="FF0000"/>
                </a:solidFill>
              </a:rPr>
              <a:t>MultiMAE-DER-FSLF (strategy 4)</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supervised model RAVER</a:t>
            </a:r>
            <a:r>
              <a:rPr lang="en-US" sz="1600" dirty="0"/>
              <a:t> by </a:t>
            </a:r>
            <a:r>
              <a:rPr lang="en-US" sz="1600" dirty="0">
                <a:solidFill>
                  <a:srgbClr val="FF0000"/>
                </a:solidFill>
              </a:rPr>
              <a:t>2.06% </a:t>
            </a:r>
            <a:r>
              <a:rPr lang="en-US" sz="1600" dirty="0"/>
              <a:t>(79.36% vs. 77.30%). </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self-supervised model VQ-MAE-AV</a:t>
            </a:r>
            <a:r>
              <a:rPr lang="en-US" sz="1600" dirty="0"/>
              <a:t> by </a:t>
            </a:r>
            <a:r>
              <a:rPr lang="en-US" sz="1600" dirty="0">
                <a:solidFill>
                  <a:srgbClr val="FF0000"/>
                </a:solidFill>
              </a:rPr>
              <a:t>0.96%</a:t>
            </a:r>
            <a:r>
              <a:rPr lang="en-US" sz="1600" dirty="0"/>
              <a:t> (79.36% vs. 78.40%). </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visual-only model</a:t>
            </a:r>
            <a:r>
              <a:rPr lang="en-US" sz="1600" dirty="0"/>
              <a:t> by </a:t>
            </a:r>
            <a:r>
              <a:rPr lang="en-US" sz="1600" dirty="0">
                <a:solidFill>
                  <a:srgbClr val="FF0000"/>
                </a:solidFill>
              </a:rPr>
              <a:t>1.53%</a:t>
            </a:r>
            <a:r>
              <a:rPr lang="en-US" sz="1600" dirty="0"/>
              <a:t> (79.36% vs. 77.83%).</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audio-only model</a:t>
            </a:r>
            <a:r>
              <a:rPr lang="en-US" sz="1600" dirty="0"/>
              <a:t> by </a:t>
            </a:r>
            <a:r>
              <a:rPr lang="en-US" sz="1600" dirty="0">
                <a:solidFill>
                  <a:srgbClr val="FF0000"/>
                </a:solidFill>
              </a:rPr>
              <a:t>0.91%</a:t>
            </a:r>
            <a:r>
              <a:rPr lang="en-US" sz="1600" dirty="0"/>
              <a:t> (79.36% vs. 78.45%).</a:t>
            </a:r>
          </a:p>
        </p:txBody>
      </p:sp>
    </p:spTree>
    <p:extLst>
      <p:ext uri="{BB962C8B-B14F-4D97-AF65-F5344CB8AC3E}">
        <p14:creationId xmlns:p14="http://schemas.microsoft.com/office/powerpoint/2010/main" val="1691549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IEMOCAP Dataset Evaluation</a:t>
            </a:r>
          </a:p>
        </p:txBody>
      </p:sp>
      <p:grpSp>
        <p:nvGrpSpPr>
          <p:cNvPr id="4" name="Group 3">
            <a:extLst>
              <a:ext uri="{FF2B5EF4-FFF2-40B4-BE49-F238E27FC236}">
                <a16:creationId xmlns:a16="http://schemas.microsoft.com/office/drawing/2014/main" id="{6DB72D52-DE78-66DB-0005-0B661E197909}"/>
              </a:ext>
            </a:extLst>
          </p:cNvPr>
          <p:cNvGrpSpPr/>
          <p:nvPr/>
        </p:nvGrpSpPr>
        <p:grpSpPr>
          <a:xfrm>
            <a:off x="1626499" y="2471614"/>
            <a:ext cx="5163513" cy="2689163"/>
            <a:chOff x="4246890" y="1847369"/>
            <a:chExt cx="5163513" cy="2689163"/>
          </a:xfrm>
        </p:grpSpPr>
        <p:pic>
          <p:nvPicPr>
            <p:cNvPr id="10" name="Picture 9">
              <a:extLst>
                <a:ext uri="{FF2B5EF4-FFF2-40B4-BE49-F238E27FC236}">
                  <a16:creationId xmlns:a16="http://schemas.microsoft.com/office/drawing/2014/main" id="{1E403CD6-1076-5689-B01D-1B224075DEA4}"/>
                </a:ext>
              </a:extLst>
            </p:cNvPr>
            <p:cNvPicPr>
              <a:picLocks noChangeAspect="1"/>
            </p:cNvPicPr>
            <p:nvPr/>
          </p:nvPicPr>
          <p:blipFill>
            <a:blip r:embed="rId4"/>
            <a:srcRect/>
            <a:stretch/>
          </p:blipFill>
          <p:spPr>
            <a:xfrm>
              <a:off x="4246890" y="1847369"/>
              <a:ext cx="5163513" cy="2689163"/>
            </a:xfrm>
            <a:prstGeom prst="rect">
              <a:avLst/>
            </a:prstGeom>
          </p:spPr>
        </p:pic>
        <p:sp>
          <p:nvSpPr>
            <p:cNvPr id="3" name="Rectangle: Rounded Corners 2">
              <a:extLst>
                <a:ext uri="{FF2B5EF4-FFF2-40B4-BE49-F238E27FC236}">
                  <a16:creationId xmlns:a16="http://schemas.microsoft.com/office/drawing/2014/main" id="{B4146D9B-71B6-9C68-65C2-1B62F0267B22}"/>
                </a:ext>
              </a:extLst>
            </p:cNvPr>
            <p:cNvSpPr/>
            <p:nvPr/>
          </p:nvSpPr>
          <p:spPr>
            <a:xfrm>
              <a:off x="4412202" y="4216893"/>
              <a:ext cx="4804537" cy="20418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2D44151C-6E98-452E-A363-84B806EEC08C}"/>
              </a:ext>
            </a:extLst>
          </p:cNvPr>
          <p:cNvSpPr txBox="1"/>
          <p:nvPr/>
        </p:nvSpPr>
        <p:spPr>
          <a:xfrm>
            <a:off x="6790012" y="2183194"/>
            <a:ext cx="5304578" cy="3047501"/>
          </a:xfrm>
          <a:prstGeom prst="rect">
            <a:avLst/>
          </a:prstGeom>
          <a:noFill/>
        </p:spPr>
        <p:txBody>
          <a:bodyPr wrap="square">
            <a:spAutoFit/>
          </a:bodyPr>
          <a:lstStyle/>
          <a:p>
            <a:pPr>
              <a:lnSpc>
                <a:spcPct val="150000"/>
              </a:lnSpc>
            </a:pPr>
            <a:r>
              <a:rPr lang="en-US" dirty="0"/>
              <a:t>Major Findings:</a:t>
            </a:r>
          </a:p>
          <a:p>
            <a:pPr marL="742950" lvl="1" indent="-285750">
              <a:lnSpc>
                <a:spcPct val="150000"/>
              </a:lnSpc>
              <a:buFont typeface="Wingdings" panose="05000000000000000000" pitchFamily="2" charset="2"/>
              <a:buChar char="§"/>
            </a:pPr>
            <a:r>
              <a:rPr lang="en-US" sz="1600" dirty="0"/>
              <a:t>Best Strategy: </a:t>
            </a:r>
            <a:r>
              <a:rPr lang="en-US" sz="1600" dirty="0">
                <a:solidFill>
                  <a:srgbClr val="FF0000"/>
                </a:solidFill>
              </a:rPr>
              <a:t>MultiMAE-DER-FSLF (strategy 4)</a:t>
            </a:r>
            <a:r>
              <a:rPr lang="en-US" sz="1600" dirty="0"/>
              <a:t> </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self-supervised model AVBERT</a:t>
            </a:r>
            <a:r>
              <a:rPr lang="en-US" sz="1600" dirty="0"/>
              <a:t> by </a:t>
            </a:r>
            <a:r>
              <a:rPr lang="en-US" sz="1600" dirty="0">
                <a:solidFill>
                  <a:srgbClr val="FF0000"/>
                </a:solidFill>
              </a:rPr>
              <a:t>1.86%</a:t>
            </a:r>
            <a:r>
              <a:rPr lang="en-US" sz="1600" dirty="0"/>
              <a:t> (63.73% vs. 61.87%). </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visual-only model</a:t>
            </a:r>
            <a:r>
              <a:rPr lang="en-US" sz="1600" dirty="0"/>
              <a:t> by </a:t>
            </a:r>
            <a:r>
              <a:rPr lang="en-US" sz="1600" dirty="0">
                <a:solidFill>
                  <a:srgbClr val="FF0000"/>
                </a:solidFill>
              </a:rPr>
              <a:t>7.60%</a:t>
            </a:r>
            <a:r>
              <a:rPr lang="en-US" sz="1600" dirty="0"/>
              <a:t> (63.73% vs. 56.13%).</a:t>
            </a:r>
          </a:p>
          <a:p>
            <a:pPr marL="742950" lvl="1" indent="-285750">
              <a:lnSpc>
                <a:spcPct val="150000"/>
              </a:lnSpc>
              <a:buFont typeface="Wingdings" panose="05000000000000000000" pitchFamily="2" charset="2"/>
              <a:buChar char="§"/>
            </a:pPr>
            <a:r>
              <a:rPr lang="en-US" sz="1600" dirty="0"/>
              <a:t>Outperforms the </a:t>
            </a:r>
            <a:r>
              <a:rPr lang="en-US" sz="1600" dirty="0">
                <a:highlight>
                  <a:srgbClr val="FFFF00"/>
                </a:highlight>
              </a:rPr>
              <a:t>audio-only model</a:t>
            </a:r>
            <a:r>
              <a:rPr lang="en-US" sz="1600" dirty="0"/>
              <a:t> by </a:t>
            </a:r>
            <a:r>
              <a:rPr lang="en-US" sz="1600" dirty="0">
                <a:solidFill>
                  <a:srgbClr val="FF0000"/>
                </a:solidFill>
              </a:rPr>
              <a:t>5.04%</a:t>
            </a:r>
            <a:r>
              <a:rPr lang="en-US" sz="1600" dirty="0"/>
              <a:t> (63.73% vs. 58.69%).</a:t>
            </a:r>
          </a:p>
        </p:txBody>
      </p:sp>
    </p:spTree>
    <p:extLst>
      <p:ext uri="{BB962C8B-B14F-4D97-AF65-F5344CB8AC3E}">
        <p14:creationId xmlns:p14="http://schemas.microsoft.com/office/powerpoint/2010/main" val="1056860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Analysis</a:t>
            </a:r>
          </a:p>
        </p:txBody>
      </p:sp>
      <p:sp>
        <p:nvSpPr>
          <p:cNvPr id="4" name="TextBox 3">
            <a:extLst>
              <a:ext uri="{FF2B5EF4-FFF2-40B4-BE49-F238E27FC236}">
                <a16:creationId xmlns:a16="http://schemas.microsoft.com/office/drawing/2014/main" id="{2A6DC201-0D54-24D4-A661-5EAD1A92EE8E}"/>
              </a:ext>
            </a:extLst>
          </p:cNvPr>
          <p:cNvSpPr txBox="1"/>
          <p:nvPr/>
        </p:nvSpPr>
        <p:spPr>
          <a:xfrm>
            <a:off x="1895875" y="1871116"/>
            <a:ext cx="10296125" cy="3780522"/>
          </a:xfrm>
          <a:prstGeom prst="rect">
            <a:avLst/>
          </a:prstGeom>
          <a:noFill/>
        </p:spPr>
        <p:txBody>
          <a:bodyPr wrap="square">
            <a:spAutoFit/>
          </a:bodyPr>
          <a:lstStyle/>
          <a:p>
            <a:pPr>
              <a:lnSpc>
                <a:spcPct val="150000"/>
              </a:lnSpc>
            </a:pPr>
            <a:r>
              <a:rPr lang="en-US" dirty="0"/>
              <a:t>Results indicate that fusing multimodal data on </a:t>
            </a:r>
            <a:r>
              <a:rPr lang="en-US" dirty="0">
                <a:solidFill>
                  <a:srgbClr val="FF0000"/>
                </a:solidFill>
              </a:rPr>
              <a:t>spatio-temporal sequences</a:t>
            </a:r>
            <a:r>
              <a:rPr lang="en-US" dirty="0"/>
              <a:t> significantly improves the model performance by capturing correlations between </a:t>
            </a:r>
            <a:r>
              <a:rPr lang="en-US" dirty="0">
                <a:solidFill>
                  <a:srgbClr val="FF0000"/>
                </a:solidFill>
              </a:rPr>
              <a:t>cross-domain data</a:t>
            </a:r>
            <a:r>
              <a:rPr lang="en-US" dirty="0"/>
              <a:t>.</a:t>
            </a:r>
          </a:p>
          <a:p>
            <a:pPr marL="285750" indent="-285750">
              <a:lnSpc>
                <a:spcPct val="150000"/>
              </a:lnSpc>
              <a:buFont typeface="Arial" panose="020B0604020202020204" pitchFamily="34" charset="0"/>
              <a:buChar char="•"/>
            </a:pPr>
            <a:r>
              <a:rPr lang="en-US" dirty="0"/>
              <a:t>Strategy 1 (CFAS) exhibits temporal continuity but lacks spatial continuity.</a:t>
            </a:r>
          </a:p>
          <a:p>
            <a:pPr marL="285750" indent="-285750">
              <a:lnSpc>
                <a:spcPct val="150000"/>
              </a:lnSpc>
              <a:buFont typeface="Arial" panose="020B0604020202020204" pitchFamily="34" charset="0"/>
              <a:buChar char="•"/>
            </a:pPr>
            <a:r>
              <a:rPr lang="en-US" dirty="0"/>
              <a:t>Strategy 2 (SFAS) has temporal continuity but disrupts the overall spatial sequence structure.</a:t>
            </a:r>
          </a:p>
          <a:p>
            <a:pPr marL="285750" indent="-285750">
              <a:lnSpc>
                <a:spcPct val="150000"/>
              </a:lnSpc>
              <a:buFont typeface="Arial" panose="020B0604020202020204" pitchFamily="34" charset="0"/>
              <a:buChar char="•"/>
            </a:pPr>
            <a:r>
              <a:rPr lang="en-US" dirty="0">
                <a:highlight>
                  <a:srgbClr val="FFFF00"/>
                </a:highlight>
              </a:rPr>
              <a:t>Strategies 3 (FFLS) and 4 (FSLF) demonstrate both spatial and temporal continuity, with a high concentration of spatio-temporal correlation.</a:t>
            </a:r>
          </a:p>
          <a:p>
            <a:pPr marL="285750" indent="-285750">
              <a:lnSpc>
                <a:spcPct val="150000"/>
              </a:lnSpc>
              <a:buFont typeface="Arial" panose="020B0604020202020204" pitchFamily="34" charset="0"/>
              <a:buChar char="•"/>
            </a:pPr>
            <a:r>
              <a:rPr lang="en-US" dirty="0"/>
              <a:t>Strategy 5 (OFOS) shows spatial continuity but disrupts the overall temporal sequence structure.</a:t>
            </a:r>
          </a:p>
          <a:p>
            <a:pPr marL="285750" indent="-285750">
              <a:lnSpc>
                <a:spcPct val="150000"/>
              </a:lnSpc>
              <a:buFont typeface="Arial" panose="020B0604020202020204" pitchFamily="34" charset="0"/>
              <a:buChar char="•"/>
            </a:pPr>
            <a:r>
              <a:rPr lang="en-US" dirty="0"/>
              <a:t>Strategy 6 (RFAS) lacks both spatial and temporal continuity, simultaneously disrupting the overall spatio-temporal correlation.</a:t>
            </a:r>
          </a:p>
        </p:txBody>
      </p:sp>
    </p:spTree>
    <p:extLst>
      <p:ext uri="{BB962C8B-B14F-4D97-AF65-F5344CB8AC3E}">
        <p14:creationId xmlns:p14="http://schemas.microsoft.com/office/powerpoint/2010/main" val="143267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Research Background</a:t>
            </a:r>
          </a:p>
        </p:txBody>
      </p:sp>
      <p:sp>
        <p:nvSpPr>
          <p:cNvPr id="3" name="TextBox 2">
            <a:extLst>
              <a:ext uri="{FF2B5EF4-FFF2-40B4-BE49-F238E27FC236}">
                <a16:creationId xmlns:a16="http://schemas.microsoft.com/office/drawing/2014/main" id="{3F2CF48F-84E4-9F9F-562D-DBE04334507B}"/>
              </a:ext>
            </a:extLst>
          </p:cNvPr>
          <p:cNvSpPr txBox="1"/>
          <p:nvPr/>
        </p:nvSpPr>
        <p:spPr>
          <a:xfrm>
            <a:off x="1926770" y="1760790"/>
            <a:ext cx="9949543" cy="419602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dirty="0"/>
              <a:t>Emotion Recognition Modalities: </a:t>
            </a:r>
            <a:r>
              <a:rPr lang="en-US" dirty="0">
                <a:solidFill>
                  <a:srgbClr val="FF0000"/>
                </a:solidFill>
              </a:rPr>
              <a:t>Vi</a:t>
            </a:r>
            <a:r>
              <a:rPr lang="en-US" altLang="zh-CN" dirty="0">
                <a:solidFill>
                  <a:srgbClr val="FF0000"/>
                </a:solidFill>
              </a:rPr>
              <a:t>sual</a:t>
            </a:r>
            <a:r>
              <a:rPr lang="en-US" dirty="0"/>
              <a:t> (Facial, Behavior), </a:t>
            </a:r>
            <a:r>
              <a:rPr lang="en-US" dirty="0">
                <a:solidFill>
                  <a:srgbClr val="FF0000"/>
                </a:solidFill>
              </a:rPr>
              <a:t>Audio</a:t>
            </a:r>
            <a:r>
              <a:rPr lang="en-US" dirty="0"/>
              <a:t> (Speech, Tone), </a:t>
            </a:r>
            <a:r>
              <a:rPr lang="en-US" dirty="0">
                <a:solidFill>
                  <a:srgbClr val="FF0000"/>
                </a:solidFill>
              </a:rPr>
              <a:t>Text</a:t>
            </a:r>
            <a:r>
              <a:rPr lang="en-US" dirty="0"/>
              <a:t> (Semantics, Context).</a:t>
            </a:r>
          </a:p>
          <a:p>
            <a:pPr marL="285750" indent="-285750">
              <a:lnSpc>
                <a:spcPct val="150000"/>
              </a:lnSpc>
              <a:buFont typeface="Wingdings" panose="05000000000000000000" pitchFamily="2" charset="2"/>
              <a:buChar char="q"/>
            </a:pPr>
            <a:r>
              <a:rPr lang="en-US" dirty="0"/>
              <a:t>Traditional Emotion Recognition: </a:t>
            </a:r>
            <a:r>
              <a:rPr lang="en-US" dirty="0">
                <a:highlight>
                  <a:srgbClr val="FFFF00"/>
                </a:highlight>
              </a:rPr>
              <a:t>Single-modality</a:t>
            </a:r>
            <a:r>
              <a:rPr lang="en-US" dirty="0"/>
              <a:t>, </a:t>
            </a:r>
            <a:r>
              <a:rPr lang="en-US" dirty="0">
                <a:highlight>
                  <a:srgbClr val="FFFF00"/>
                </a:highlight>
              </a:rPr>
              <a:t>Static</a:t>
            </a:r>
            <a:r>
              <a:rPr lang="en-US" dirty="0"/>
              <a:t>, and </a:t>
            </a:r>
            <a:r>
              <a:rPr lang="en-US" dirty="0">
                <a:highlight>
                  <a:srgbClr val="FFFF00"/>
                </a:highlight>
              </a:rPr>
              <a:t>Context-free</a:t>
            </a:r>
            <a:r>
              <a:rPr lang="en-US" dirty="0"/>
              <a:t>.</a:t>
            </a:r>
          </a:p>
          <a:p>
            <a:pPr marL="285750" indent="-285750">
              <a:lnSpc>
                <a:spcPct val="150000"/>
              </a:lnSpc>
              <a:buFont typeface="Wingdings" panose="05000000000000000000" pitchFamily="2" charset="2"/>
              <a:buChar char="q"/>
            </a:pPr>
            <a:r>
              <a:rPr lang="en-US" dirty="0"/>
              <a:t>Dynamic Emotion Recognition: </a:t>
            </a:r>
            <a:r>
              <a:rPr lang="en-US" dirty="0">
                <a:highlight>
                  <a:srgbClr val="FFFF00"/>
                </a:highlight>
              </a:rPr>
              <a:t>Multi-modality</a:t>
            </a:r>
            <a:r>
              <a:rPr lang="en-US" dirty="0"/>
              <a:t>, </a:t>
            </a:r>
            <a:r>
              <a:rPr lang="en-US" dirty="0">
                <a:highlight>
                  <a:srgbClr val="FFFF00"/>
                </a:highlight>
              </a:rPr>
              <a:t>Dynamic</a:t>
            </a:r>
            <a:r>
              <a:rPr lang="en-US" dirty="0"/>
              <a:t>, and </a:t>
            </a:r>
            <a:r>
              <a:rPr lang="en-US" dirty="0">
                <a:highlight>
                  <a:srgbClr val="FFFF00"/>
                </a:highlight>
              </a:rPr>
              <a:t>Contextual</a:t>
            </a:r>
            <a:r>
              <a:rPr lang="en-US" dirty="0"/>
              <a:t>.</a:t>
            </a:r>
          </a:p>
          <a:p>
            <a:pPr marL="285750" indent="-285750">
              <a:lnSpc>
                <a:spcPct val="150000"/>
              </a:lnSpc>
              <a:buFont typeface="Wingdings" panose="05000000000000000000" pitchFamily="2" charset="2"/>
              <a:buChar char="q"/>
            </a:pPr>
            <a:r>
              <a:rPr lang="en-US" dirty="0"/>
              <a:t>For the emotion recognition in </a:t>
            </a:r>
            <a:r>
              <a:rPr lang="en-US" dirty="0">
                <a:solidFill>
                  <a:srgbClr val="FF0000"/>
                </a:solidFill>
              </a:rPr>
              <a:t>real-time human-computer interaction</a:t>
            </a:r>
            <a:r>
              <a:rPr lang="en-US" dirty="0"/>
              <a:t> environments, </a:t>
            </a:r>
            <a:r>
              <a:rPr lang="en-US" dirty="0">
                <a:highlight>
                  <a:srgbClr val="FFFF00"/>
                </a:highlight>
              </a:rPr>
              <a:t>dynamic emotion recognition</a:t>
            </a:r>
            <a:r>
              <a:rPr lang="en-US" dirty="0"/>
              <a:t> is more suitable than </a:t>
            </a:r>
            <a:r>
              <a:rPr lang="en-US" dirty="0">
                <a:highlight>
                  <a:srgbClr val="FFFF00"/>
                </a:highlight>
              </a:rPr>
              <a:t>traditional emotion recognition</a:t>
            </a:r>
            <a:r>
              <a:rPr lang="en-US" dirty="0"/>
              <a:t>, specially, from videos.</a:t>
            </a:r>
          </a:p>
          <a:p>
            <a:pPr marL="285750" indent="-285750">
              <a:lnSpc>
                <a:spcPct val="150000"/>
              </a:lnSpc>
              <a:buFont typeface="Wingdings" panose="05000000000000000000" pitchFamily="2" charset="2"/>
              <a:buChar char="q"/>
            </a:pPr>
            <a:r>
              <a:rPr lang="en-US" dirty="0"/>
              <a:t>Purpose: This study will explore the impact of </a:t>
            </a:r>
            <a:r>
              <a:rPr lang="en-US" dirty="0">
                <a:solidFill>
                  <a:srgbClr val="FF0000"/>
                </a:solidFill>
              </a:rPr>
              <a:t>dynamic feature correlation</a:t>
            </a:r>
            <a:r>
              <a:rPr lang="en-US" dirty="0"/>
              <a:t> in </a:t>
            </a:r>
            <a:r>
              <a:rPr lang="en-US" dirty="0">
                <a:highlight>
                  <a:srgbClr val="FFFF00"/>
                </a:highlight>
              </a:rPr>
              <a:t>multimodal data</a:t>
            </a:r>
            <a:r>
              <a:rPr lang="en-US" dirty="0"/>
              <a:t> (i.e., audio-visual cross-domain data) on the emotion recognition (not only facial expressions but also speech emotions).</a:t>
            </a:r>
          </a:p>
        </p:txBody>
      </p:sp>
    </p:spTree>
    <p:extLst>
      <p:ext uri="{BB962C8B-B14F-4D97-AF65-F5344CB8AC3E}">
        <p14:creationId xmlns:p14="http://schemas.microsoft.com/office/powerpoint/2010/main" val="10432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Conclusion</a:t>
            </a:r>
          </a:p>
        </p:txBody>
      </p:sp>
      <p:sp>
        <p:nvSpPr>
          <p:cNvPr id="3" name="TextBox 2">
            <a:extLst>
              <a:ext uri="{FF2B5EF4-FFF2-40B4-BE49-F238E27FC236}">
                <a16:creationId xmlns:a16="http://schemas.microsoft.com/office/drawing/2014/main" id="{BC41E724-0757-7E3A-1E26-D1C36629A008}"/>
              </a:ext>
            </a:extLst>
          </p:cNvPr>
          <p:cNvSpPr txBox="1"/>
          <p:nvPr/>
        </p:nvSpPr>
        <p:spPr>
          <a:xfrm>
            <a:off x="1988049" y="2161986"/>
            <a:ext cx="9507986" cy="253402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dirty="0"/>
              <a:t>An exploration to handle </a:t>
            </a:r>
            <a:r>
              <a:rPr lang="en-US" dirty="0">
                <a:solidFill>
                  <a:srgbClr val="FF0000"/>
                </a:solidFill>
              </a:rPr>
              <a:t>multimodal data</a:t>
            </a:r>
            <a:r>
              <a:rPr lang="en-US" dirty="0"/>
              <a:t> for dynamic emotion recognition - introducing a novel framework for the multimodal data integration established on </a:t>
            </a:r>
            <a:r>
              <a:rPr lang="en-US" dirty="0">
                <a:highlight>
                  <a:srgbClr val="FFFF00"/>
                </a:highlight>
              </a:rPr>
              <a:t>self-supervised learning models</a:t>
            </a:r>
            <a:r>
              <a:rPr lang="en-US" dirty="0"/>
              <a:t>. </a:t>
            </a:r>
          </a:p>
          <a:p>
            <a:pPr>
              <a:lnSpc>
                <a:spcPct val="150000"/>
              </a:lnSpc>
            </a:pPr>
            <a:endParaRPr lang="en-US" dirty="0"/>
          </a:p>
          <a:p>
            <a:pPr marL="285750" indent="-285750">
              <a:lnSpc>
                <a:spcPct val="150000"/>
              </a:lnSpc>
              <a:buFont typeface="Wingdings" panose="05000000000000000000" pitchFamily="2" charset="2"/>
              <a:buChar char="q"/>
            </a:pPr>
            <a:r>
              <a:rPr lang="en-US" dirty="0"/>
              <a:t>Investigation on six different </a:t>
            </a:r>
            <a:r>
              <a:rPr lang="en-US" dirty="0">
                <a:solidFill>
                  <a:srgbClr val="FF0000"/>
                </a:solidFill>
              </a:rPr>
              <a:t>multimodal sequence fusion strategies</a:t>
            </a:r>
            <a:r>
              <a:rPr lang="en-US" dirty="0"/>
              <a:t> to explore diverse interpretations of multimodal correlation information extracted from a </a:t>
            </a:r>
            <a:r>
              <a:rPr lang="en-US" dirty="0">
                <a:highlight>
                  <a:srgbClr val="FFFF00"/>
                </a:highlight>
              </a:rPr>
              <a:t>pre-trained model</a:t>
            </a:r>
            <a:r>
              <a:rPr lang="en-US" dirty="0"/>
              <a:t>. </a:t>
            </a:r>
          </a:p>
        </p:txBody>
      </p:sp>
    </p:spTree>
    <p:extLst>
      <p:ext uri="{BB962C8B-B14F-4D97-AF65-F5344CB8AC3E}">
        <p14:creationId xmlns:p14="http://schemas.microsoft.com/office/powerpoint/2010/main" val="301201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E83B48-2973-C419-AC4F-64F3504B57BC}"/>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Content Placeholder 6" descr="Logo&#10;&#10;Description automatically generated with medium confidence">
            <a:extLst>
              <a:ext uri="{FF2B5EF4-FFF2-40B4-BE49-F238E27FC236}">
                <a16:creationId xmlns:a16="http://schemas.microsoft.com/office/drawing/2014/main" id="{FCE9E3FF-4FC8-B89E-70AD-80B018F0AC43}"/>
              </a:ext>
            </a:extLst>
          </p:cNvPr>
          <p:cNvPicPr>
            <a:picLocks noGrp="1" noRot="1" noMove="1" noResize="1" noEditPoints="1" noAdjustHandles="1" noChangeArrowheads="1" noChangeShapeType="1" noCrop="1"/>
          </p:cNvPicPr>
          <p:nvPr/>
        </p:nvPicPr>
        <p:blipFill>
          <a:blip r:embed="rId2"/>
          <a:stretch>
            <a:fillRect/>
          </a:stretch>
        </p:blipFill>
        <p:spPr>
          <a:xfrm>
            <a:off x="0" y="5015884"/>
            <a:ext cx="1545188" cy="1751213"/>
          </a:xfrm>
          <a:prstGeom prst="rect">
            <a:avLst/>
          </a:prstGeom>
        </p:spPr>
      </p:pic>
      <p:sp>
        <p:nvSpPr>
          <p:cNvPr id="2" name="Title 1">
            <a:extLst>
              <a:ext uri="{FF2B5EF4-FFF2-40B4-BE49-F238E27FC236}">
                <a16:creationId xmlns:a16="http://schemas.microsoft.com/office/drawing/2014/main" id="{B70A1EF0-F84D-5A41-80C9-2A330357275A}"/>
              </a:ext>
            </a:extLst>
          </p:cNvPr>
          <p:cNvSpPr>
            <a:spLocks noGrp="1"/>
          </p:cNvSpPr>
          <p:nvPr>
            <p:ph type="title"/>
          </p:nvPr>
        </p:nvSpPr>
        <p:spPr>
          <a:xfrm>
            <a:off x="1545188" y="2103437"/>
            <a:ext cx="10646812" cy="1325563"/>
          </a:xfrm>
        </p:spPr>
        <p:txBody>
          <a:bodyPr/>
          <a:lstStyle/>
          <a:p>
            <a:pPr algn="ctr"/>
            <a:r>
              <a:rPr lang="en-US" dirty="0"/>
              <a:t>Thanks for listening!</a:t>
            </a:r>
          </a:p>
        </p:txBody>
      </p:sp>
      <p:sp>
        <p:nvSpPr>
          <p:cNvPr id="3" name="Content Placeholder 2">
            <a:extLst>
              <a:ext uri="{FF2B5EF4-FFF2-40B4-BE49-F238E27FC236}">
                <a16:creationId xmlns:a16="http://schemas.microsoft.com/office/drawing/2014/main" id="{61B5C7FD-3FA5-3D48-A476-FC026628D00F}"/>
              </a:ext>
            </a:extLst>
          </p:cNvPr>
          <p:cNvSpPr>
            <a:spLocks noGrp="1"/>
          </p:cNvSpPr>
          <p:nvPr>
            <p:ph idx="1"/>
          </p:nvPr>
        </p:nvSpPr>
        <p:spPr>
          <a:xfrm>
            <a:off x="1545188" y="4314548"/>
            <a:ext cx="10646812" cy="870011"/>
          </a:xfrm>
        </p:spPr>
        <p:txBody>
          <a:bodyPr/>
          <a:lstStyle/>
          <a:p>
            <a:pPr marL="0" indent="0" algn="ctr">
              <a:buNone/>
            </a:pPr>
            <a:r>
              <a:rPr lang="en-US" dirty="0"/>
              <a:t>https://hcps.fiu.edu/</a:t>
            </a:r>
          </a:p>
          <a:p>
            <a:pPr marL="0" indent="0" algn="ctr">
              <a:buNone/>
            </a:pPr>
            <a:r>
              <a:rPr lang="en-US" dirty="0"/>
              <a:t>Human Cyber-Physical Systems Laboratory</a:t>
            </a:r>
          </a:p>
        </p:txBody>
      </p:sp>
    </p:spTree>
    <p:extLst>
      <p:ext uri="{BB962C8B-B14F-4D97-AF65-F5344CB8AC3E}">
        <p14:creationId xmlns:p14="http://schemas.microsoft.com/office/powerpoint/2010/main" val="170723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Challenges</a:t>
            </a:r>
          </a:p>
        </p:txBody>
      </p:sp>
      <p:sp>
        <p:nvSpPr>
          <p:cNvPr id="3" name="TextBox 2">
            <a:extLst>
              <a:ext uri="{FF2B5EF4-FFF2-40B4-BE49-F238E27FC236}">
                <a16:creationId xmlns:a16="http://schemas.microsoft.com/office/drawing/2014/main" id="{CC692219-2118-2D78-744D-599EC8E6F76B}"/>
              </a:ext>
            </a:extLst>
          </p:cNvPr>
          <p:cNvSpPr txBox="1"/>
          <p:nvPr/>
        </p:nvSpPr>
        <p:spPr>
          <a:xfrm>
            <a:off x="2133599" y="2153562"/>
            <a:ext cx="9731829" cy="2862322"/>
          </a:xfrm>
          <a:prstGeom prst="rect">
            <a:avLst/>
          </a:prstGeom>
          <a:noFill/>
        </p:spPr>
        <p:txBody>
          <a:bodyPr wrap="square">
            <a:spAutoFit/>
          </a:bodyPr>
          <a:lstStyle/>
          <a:p>
            <a:pPr marL="342900" indent="-342900">
              <a:buFont typeface="+mj-lt"/>
              <a:buAutoNum type="alphaUcPeriod"/>
            </a:pPr>
            <a:r>
              <a:rPr lang="en-US" dirty="0"/>
              <a:t>Considering that the model for extracting </a:t>
            </a:r>
            <a:r>
              <a:rPr lang="en-US" dirty="0">
                <a:solidFill>
                  <a:srgbClr val="FF0000"/>
                </a:solidFill>
              </a:rPr>
              <a:t>dynamically correlated features </a:t>
            </a:r>
            <a:r>
              <a:rPr lang="en-US" dirty="0"/>
              <a:t>generally requires a large amount</a:t>
            </a:r>
            <a:r>
              <a:rPr lang="en-US" dirty="0">
                <a:solidFill>
                  <a:srgbClr val="FF0000"/>
                </a:solidFill>
              </a:rPr>
              <a:t> </a:t>
            </a:r>
            <a:r>
              <a:rPr lang="en-US" dirty="0"/>
              <a:t>of training data, state-of-the-art dynamic emotion recognition models that are established on the supervised learning from labeled training data may </a:t>
            </a:r>
            <a:r>
              <a:rPr lang="en-US" dirty="0">
                <a:highlight>
                  <a:srgbClr val="FFFF00"/>
                </a:highlight>
              </a:rPr>
              <a:t>NOT be robust</a:t>
            </a:r>
            <a:r>
              <a:rPr lang="en-US" dirty="0"/>
              <a:t> on dynamic emotion recognition.</a:t>
            </a:r>
          </a:p>
          <a:p>
            <a:pPr marL="342900" indent="-342900">
              <a:buFont typeface="+mj-lt"/>
              <a:buAutoNum type="alphaUcPeriod"/>
            </a:pPr>
            <a:endParaRPr lang="en-US" dirty="0"/>
          </a:p>
          <a:p>
            <a:pPr marL="342900" indent="-342900">
              <a:buFont typeface="+mj-lt"/>
              <a:buAutoNum type="alphaUcPeriod"/>
            </a:pPr>
            <a:endParaRPr lang="en-US" dirty="0"/>
          </a:p>
          <a:p>
            <a:pPr marL="342900" indent="-342900">
              <a:buFont typeface="+mj-lt"/>
              <a:buAutoNum type="alphaUcPeriod"/>
            </a:pPr>
            <a:r>
              <a:rPr lang="en-US" dirty="0"/>
              <a:t>Further, the current dynamic emotion recognition models only consider the </a:t>
            </a:r>
            <a:r>
              <a:rPr lang="en-US" dirty="0">
                <a:highlight>
                  <a:srgbClr val="FFFF00"/>
                </a:highlight>
              </a:rPr>
              <a:t>correlation between feature sequences of single modality</a:t>
            </a:r>
            <a:r>
              <a:rPr lang="en-US" dirty="0"/>
              <a:t>, either spatially or temporally, while ignoring the advantage of multimodal sequence fusion, i.e., the correlation features between dynamic cross-domain data from the perspective of </a:t>
            </a:r>
            <a:r>
              <a:rPr lang="en-US" dirty="0">
                <a:solidFill>
                  <a:srgbClr val="FF0000"/>
                </a:solidFill>
              </a:rPr>
              <a:t>overall spatiotemporal sequence</a:t>
            </a:r>
            <a:r>
              <a:rPr lang="en-US" dirty="0"/>
              <a:t>.</a:t>
            </a:r>
          </a:p>
        </p:txBody>
      </p:sp>
    </p:spTree>
    <p:extLst>
      <p:ext uri="{BB962C8B-B14F-4D97-AF65-F5344CB8AC3E}">
        <p14:creationId xmlns:p14="http://schemas.microsoft.com/office/powerpoint/2010/main" val="229624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Related Work</a:t>
            </a:r>
          </a:p>
        </p:txBody>
      </p:sp>
      <p:graphicFrame>
        <p:nvGraphicFramePr>
          <p:cNvPr id="3" name="Table 2">
            <a:extLst>
              <a:ext uri="{FF2B5EF4-FFF2-40B4-BE49-F238E27FC236}">
                <a16:creationId xmlns:a16="http://schemas.microsoft.com/office/drawing/2014/main" id="{B34AC5AC-DBD3-2ACC-A9D4-B2D4E92ABD3E}"/>
              </a:ext>
            </a:extLst>
          </p:cNvPr>
          <p:cNvGraphicFramePr>
            <a:graphicFrameLocks noGrp="1"/>
          </p:cNvGraphicFramePr>
          <p:nvPr>
            <p:extLst>
              <p:ext uri="{D42A27DB-BD31-4B8C-83A1-F6EECF244321}">
                <p14:modId xmlns:p14="http://schemas.microsoft.com/office/powerpoint/2010/main" val="2983569222"/>
              </p:ext>
            </p:extLst>
          </p:nvPr>
        </p:nvGraphicFramePr>
        <p:xfrm>
          <a:off x="6840071" y="4782621"/>
          <a:ext cx="5292225" cy="1729176"/>
        </p:xfrm>
        <a:graphic>
          <a:graphicData uri="http://schemas.openxmlformats.org/drawingml/2006/table">
            <a:tbl>
              <a:tblPr firstRow="1" bandRow="1">
                <a:tableStyleId>{2D5ABB26-0587-4C30-8999-92F81FD0307C}</a:tableStyleId>
              </a:tblPr>
              <a:tblGrid>
                <a:gridCol w="1628377">
                  <a:extLst>
                    <a:ext uri="{9D8B030D-6E8A-4147-A177-3AD203B41FA5}">
                      <a16:colId xmlns:a16="http://schemas.microsoft.com/office/drawing/2014/main" val="1575225887"/>
                    </a:ext>
                  </a:extLst>
                </a:gridCol>
                <a:gridCol w="1546958">
                  <a:extLst>
                    <a:ext uri="{9D8B030D-6E8A-4147-A177-3AD203B41FA5}">
                      <a16:colId xmlns:a16="http://schemas.microsoft.com/office/drawing/2014/main" val="375852354"/>
                    </a:ext>
                  </a:extLst>
                </a:gridCol>
                <a:gridCol w="2116890">
                  <a:extLst>
                    <a:ext uri="{9D8B030D-6E8A-4147-A177-3AD203B41FA5}">
                      <a16:colId xmlns:a16="http://schemas.microsoft.com/office/drawing/2014/main" val="4133306900"/>
                    </a:ext>
                  </a:extLst>
                </a:gridCol>
              </a:tblGrid>
              <a:tr h="274611">
                <a:tc>
                  <a:txBody>
                    <a:bodyPr/>
                    <a:lstStyle/>
                    <a:p>
                      <a:pPr algn="ctr"/>
                      <a:r>
                        <a:rPr lang="en-US" sz="1400" b="0" kern="1200" dirty="0">
                          <a:solidFill>
                            <a:sysClr val="windowText" lastClr="000000"/>
                          </a:solidFill>
                          <a:effectLst/>
                        </a:rPr>
                        <a:t>Difference</a:t>
                      </a:r>
                      <a:endParaRPr lang="en-US" sz="14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AVT</a:t>
                      </a: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VQ-MAE-AV</a:t>
                      </a: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2052366"/>
                  </a:ext>
                </a:extLst>
              </a:tr>
              <a:tr h="576683">
                <a:tc>
                  <a:txBody>
                    <a:bodyPr/>
                    <a:lstStyle/>
                    <a:p>
                      <a:pPr algn="ctr"/>
                      <a:r>
                        <a:rPr lang="en-US" sz="1400" b="0" kern="1200" dirty="0">
                          <a:solidFill>
                            <a:sysClr val="windowText" lastClr="000000"/>
                          </a:solidFill>
                          <a:effectLst/>
                        </a:rPr>
                        <a:t>Feature Extractor</a:t>
                      </a:r>
                      <a:endParaRPr lang="en-US" sz="1400" dirty="0">
                        <a:solidFill>
                          <a:sysClr val="windowText" lastClr="000000"/>
                        </a:solidFill>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kern="1200" dirty="0">
                          <a:solidFill>
                            <a:sysClr val="windowText" lastClr="000000"/>
                          </a:solidFill>
                          <a:effectLst/>
                        </a:rPr>
                        <a:t>Traditional 3DCNN Model</a:t>
                      </a:r>
                      <a:endParaRPr lang="en-US" sz="1400" dirty="0">
                        <a:solidFill>
                          <a:sysClr val="windowText" lastClr="000000"/>
                        </a:solidFill>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Self-supervised MAE Pre-trained Model</a:t>
                      </a: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84351"/>
                  </a:ext>
                </a:extLst>
              </a:tr>
              <a:tr h="329533">
                <a:tc>
                  <a:txBody>
                    <a:bodyPr/>
                    <a:lstStyle/>
                    <a:p>
                      <a:pPr algn="ctr"/>
                      <a:r>
                        <a:rPr lang="en-US" sz="1400" b="0" kern="1200" dirty="0">
                          <a:solidFill>
                            <a:sysClr val="windowText" lastClr="000000"/>
                          </a:solidFill>
                          <a:effectLst/>
                        </a:rPr>
                        <a:t>Fusion Strategy</a:t>
                      </a:r>
                      <a:endParaRPr lang="en-US" sz="14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Self-attention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Cross-attention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4764912"/>
                  </a:ext>
                </a:extLst>
              </a:tr>
              <a:tr h="466838">
                <a:tc>
                  <a:txBody>
                    <a:bodyPr/>
                    <a:lstStyle/>
                    <a:p>
                      <a:pPr algn="ctr"/>
                      <a:r>
                        <a:rPr lang="en-US" sz="1400" b="0" kern="1200" dirty="0">
                          <a:solidFill>
                            <a:sysClr val="windowText" lastClr="000000"/>
                          </a:solidFill>
                          <a:effectLst/>
                        </a:rPr>
                        <a:t>RAVDESS D</a:t>
                      </a:r>
                      <a:r>
                        <a:rPr lang="en-US" altLang="zh-CN" sz="1400" b="0" kern="1200" dirty="0">
                          <a:solidFill>
                            <a:sysClr val="windowText" lastClr="000000"/>
                          </a:solidFill>
                          <a:effectLst/>
                        </a:rPr>
                        <a:t>ataset </a:t>
                      </a:r>
                      <a:r>
                        <a:rPr lang="en-US" sz="1400" b="0" kern="1200" dirty="0">
                          <a:solidFill>
                            <a:sysClr val="windowText" lastClr="000000"/>
                          </a:solidFill>
                          <a:effectLst/>
                        </a:rPr>
                        <a:t>Result</a:t>
                      </a:r>
                      <a:endParaRPr lang="en-US" sz="14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79.20%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ysClr val="windowText" lastClr="000000"/>
                          </a:solidFill>
                        </a:rPr>
                        <a:t>83.20%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055946"/>
                  </a:ext>
                </a:extLst>
              </a:tr>
            </a:tbl>
          </a:graphicData>
        </a:graphic>
      </p:graphicFrame>
      <p:sp>
        <p:nvSpPr>
          <p:cNvPr id="9" name="TextBox 8">
            <a:extLst>
              <a:ext uri="{FF2B5EF4-FFF2-40B4-BE49-F238E27FC236}">
                <a16:creationId xmlns:a16="http://schemas.microsoft.com/office/drawing/2014/main" id="{DA7DCFEA-27CC-92FF-46F8-DABE31E635C0}"/>
              </a:ext>
            </a:extLst>
          </p:cNvPr>
          <p:cNvSpPr txBox="1"/>
          <p:nvPr/>
        </p:nvSpPr>
        <p:spPr>
          <a:xfrm>
            <a:off x="1542195" y="4778140"/>
            <a:ext cx="4828032" cy="1754326"/>
          </a:xfrm>
          <a:prstGeom prst="rect">
            <a:avLst/>
          </a:prstGeom>
          <a:noFill/>
        </p:spPr>
        <p:txBody>
          <a:bodyPr wrap="square">
            <a:spAutoFit/>
          </a:bodyPr>
          <a:lstStyle/>
          <a:p>
            <a:pPr marL="285750" indent="-285750">
              <a:buFont typeface="Wingdings" panose="05000000000000000000" pitchFamily="2" charset="2"/>
              <a:buChar char="Ø"/>
            </a:pPr>
            <a:r>
              <a:rPr lang="en-US" dirty="0"/>
              <a:t>State-of-the-Art Modality Fusion:</a:t>
            </a:r>
          </a:p>
          <a:p>
            <a:pPr marL="742950" lvl="1" indent="-285750">
              <a:buFont typeface="Arial" panose="020B0604020202020204" pitchFamily="34" charset="0"/>
              <a:buChar char="•"/>
            </a:pPr>
            <a:r>
              <a:rPr lang="en-US" dirty="0"/>
              <a:t>Single-modal Extract Features</a:t>
            </a:r>
          </a:p>
          <a:p>
            <a:pPr marL="742950" lvl="1" indent="-285750">
              <a:buFont typeface="Arial" panose="020B0604020202020204" pitchFamily="34" charset="0"/>
              <a:buChar char="•"/>
            </a:pPr>
            <a:r>
              <a:rPr lang="en-US" dirty="0">
                <a:solidFill>
                  <a:srgbClr val="FF0000"/>
                </a:solidFill>
              </a:rPr>
              <a:t>Cross-modal Feature Fusion</a:t>
            </a:r>
          </a:p>
          <a:p>
            <a:pPr marL="742950" lvl="1" indent="-285750">
              <a:buFont typeface="Arial" panose="020B0604020202020204" pitchFamily="34" charset="0"/>
              <a:buChar char="•"/>
            </a:pPr>
            <a:r>
              <a:rPr lang="en-US" dirty="0"/>
              <a:t>Emotion Task-Head</a:t>
            </a:r>
          </a:p>
          <a:p>
            <a:endParaRPr lang="en-US" dirty="0"/>
          </a:p>
          <a:p>
            <a:pPr marL="285750" indent="-285750">
              <a:buFont typeface="Wingdings" panose="05000000000000000000" pitchFamily="2" charset="2"/>
              <a:buChar char="Ø"/>
            </a:pPr>
            <a:r>
              <a:rPr lang="en-US" dirty="0"/>
              <a:t>For example, AVT [1] and VQ-MAE-AV [2]</a:t>
            </a:r>
          </a:p>
        </p:txBody>
      </p:sp>
      <p:pic>
        <p:nvPicPr>
          <p:cNvPr id="10" name="Picture 9">
            <a:extLst>
              <a:ext uri="{FF2B5EF4-FFF2-40B4-BE49-F238E27FC236}">
                <a16:creationId xmlns:a16="http://schemas.microsoft.com/office/drawing/2014/main" id="{F6FE80A6-6C84-182E-0958-E7AA8EF04CE3}"/>
              </a:ext>
            </a:extLst>
          </p:cNvPr>
          <p:cNvPicPr>
            <a:picLocks noChangeAspect="1"/>
          </p:cNvPicPr>
          <p:nvPr/>
        </p:nvPicPr>
        <p:blipFill>
          <a:blip r:embed="rId4"/>
          <a:stretch>
            <a:fillRect/>
          </a:stretch>
        </p:blipFill>
        <p:spPr>
          <a:xfrm>
            <a:off x="2732347" y="1518599"/>
            <a:ext cx="7275759" cy="3017520"/>
          </a:xfrm>
          <a:prstGeom prst="rect">
            <a:avLst/>
          </a:prstGeom>
        </p:spPr>
      </p:pic>
    </p:spTree>
    <p:extLst>
      <p:ext uri="{BB962C8B-B14F-4D97-AF65-F5344CB8AC3E}">
        <p14:creationId xmlns:p14="http://schemas.microsoft.com/office/powerpoint/2010/main" val="154145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Motivation</a:t>
            </a:r>
          </a:p>
        </p:txBody>
      </p:sp>
      <p:sp>
        <p:nvSpPr>
          <p:cNvPr id="3" name="TextBox 2">
            <a:extLst>
              <a:ext uri="{FF2B5EF4-FFF2-40B4-BE49-F238E27FC236}">
                <a16:creationId xmlns:a16="http://schemas.microsoft.com/office/drawing/2014/main" id="{8925CA75-FF73-4C11-C189-220294A647C2}"/>
              </a:ext>
            </a:extLst>
          </p:cNvPr>
          <p:cNvSpPr txBox="1"/>
          <p:nvPr/>
        </p:nvSpPr>
        <p:spPr>
          <a:xfrm>
            <a:off x="1853314" y="2567076"/>
            <a:ext cx="3849189" cy="2534027"/>
          </a:xfrm>
          <a:prstGeom prst="rect">
            <a:avLst/>
          </a:prstGeom>
          <a:noFill/>
        </p:spPr>
        <p:txBody>
          <a:bodyPr wrap="square">
            <a:spAutoFit/>
          </a:bodyPr>
          <a:lstStyle/>
          <a:p>
            <a:pPr>
              <a:lnSpc>
                <a:spcPct val="150000"/>
              </a:lnSpc>
            </a:pPr>
            <a:r>
              <a:rPr lang="en-US" dirty="0"/>
              <a:t>Explore efficient methods to extract dynamic feature correlations across cross-domain data from:</a:t>
            </a:r>
          </a:p>
          <a:p>
            <a:pPr marL="285750" indent="-285750">
              <a:lnSpc>
                <a:spcPct val="150000"/>
              </a:lnSpc>
              <a:buFont typeface="Arial" panose="020B0604020202020204" pitchFamily="34" charset="0"/>
              <a:buChar char="•"/>
            </a:pPr>
            <a:r>
              <a:rPr lang="en-US" dirty="0"/>
              <a:t>Spatial-only sequence</a:t>
            </a:r>
          </a:p>
          <a:p>
            <a:pPr marL="285750" indent="-285750">
              <a:lnSpc>
                <a:spcPct val="150000"/>
              </a:lnSpc>
              <a:buFont typeface="Arial" panose="020B0604020202020204" pitchFamily="34" charset="0"/>
              <a:buChar char="•"/>
            </a:pPr>
            <a:r>
              <a:rPr lang="en-US" dirty="0"/>
              <a:t>Temporal-only sequence</a:t>
            </a:r>
          </a:p>
          <a:p>
            <a:pPr marL="285750" indent="-285750">
              <a:lnSpc>
                <a:spcPct val="150000"/>
              </a:lnSpc>
              <a:buFont typeface="Arial" panose="020B0604020202020204" pitchFamily="34" charset="0"/>
              <a:buChar char="•"/>
            </a:pPr>
            <a:r>
              <a:rPr lang="en-US" dirty="0"/>
              <a:t>Spatiotemporal sequence</a:t>
            </a:r>
          </a:p>
        </p:txBody>
      </p:sp>
      <p:pic>
        <p:nvPicPr>
          <p:cNvPr id="6" name="Picture 5">
            <a:extLst>
              <a:ext uri="{FF2B5EF4-FFF2-40B4-BE49-F238E27FC236}">
                <a16:creationId xmlns:a16="http://schemas.microsoft.com/office/drawing/2014/main" id="{27DCE717-2020-4F3A-91D8-57D506F7B0E2}"/>
              </a:ext>
            </a:extLst>
          </p:cNvPr>
          <p:cNvPicPr>
            <a:picLocks noChangeAspect="1"/>
          </p:cNvPicPr>
          <p:nvPr/>
        </p:nvPicPr>
        <p:blipFill>
          <a:blip r:embed="rId3"/>
          <a:srcRect/>
          <a:stretch/>
        </p:blipFill>
        <p:spPr>
          <a:xfrm>
            <a:off x="5854320" y="1776691"/>
            <a:ext cx="6053395" cy="4114798"/>
          </a:xfrm>
          <a:prstGeom prst="rect">
            <a:avLst/>
          </a:prstGeom>
        </p:spPr>
      </p:pic>
    </p:spTree>
    <p:extLst>
      <p:ext uri="{BB962C8B-B14F-4D97-AF65-F5344CB8AC3E}">
        <p14:creationId xmlns:p14="http://schemas.microsoft.com/office/powerpoint/2010/main" val="41557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2" cy="680224"/>
          </a:xfrm>
        </p:spPr>
        <p:txBody>
          <a:bodyPr>
            <a:noAutofit/>
          </a:bodyPr>
          <a:lstStyle/>
          <a:p>
            <a:r>
              <a:rPr lang="en-US" sz="2400" b="1" dirty="0">
                <a:solidFill>
                  <a:schemeClr val="bg1"/>
                </a:solidFill>
              </a:rPr>
              <a:t>Contribution</a:t>
            </a:r>
          </a:p>
        </p:txBody>
      </p:sp>
      <p:sp>
        <p:nvSpPr>
          <p:cNvPr id="3" name="TextBox 2">
            <a:extLst>
              <a:ext uri="{FF2B5EF4-FFF2-40B4-BE49-F238E27FC236}">
                <a16:creationId xmlns:a16="http://schemas.microsoft.com/office/drawing/2014/main" id="{333ACC5D-040C-61FD-7C16-D2A85C127639}"/>
              </a:ext>
            </a:extLst>
          </p:cNvPr>
          <p:cNvSpPr txBox="1"/>
          <p:nvPr/>
        </p:nvSpPr>
        <p:spPr>
          <a:xfrm>
            <a:off x="2193798" y="2369735"/>
            <a:ext cx="9259411" cy="2118529"/>
          </a:xfrm>
          <a:prstGeom prst="rect">
            <a:avLst/>
          </a:prstGeom>
          <a:noFill/>
        </p:spPr>
        <p:txBody>
          <a:bodyPr wrap="square">
            <a:spAutoFit/>
          </a:bodyPr>
          <a:lstStyle/>
          <a:p>
            <a:pPr marL="285750" indent="-285750">
              <a:lnSpc>
                <a:spcPct val="150000"/>
              </a:lnSpc>
              <a:buFont typeface="Courier New" panose="02070309020205020404" pitchFamily="49" charset="0"/>
              <a:buChar char="o"/>
            </a:pPr>
            <a:r>
              <a:rPr lang="en-US" dirty="0"/>
              <a:t>A </a:t>
            </a:r>
            <a:r>
              <a:rPr lang="en-US" dirty="0">
                <a:highlight>
                  <a:srgbClr val="FFFF00"/>
                </a:highlight>
              </a:rPr>
              <a:t>New Framework</a:t>
            </a:r>
            <a:r>
              <a:rPr lang="en-US" dirty="0"/>
              <a:t> for dynamic emotion recognition that extending the conventional approach using single-modal input to multimodal input encompassing both visual and audio elements.</a:t>
            </a:r>
          </a:p>
          <a:p>
            <a:pPr>
              <a:lnSpc>
                <a:spcPct val="150000"/>
              </a:lnSpc>
            </a:pPr>
            <a:endParaRPr lang="en-US" dirty="0"/>
          </a:p>
          <a:p>
            <a:pPr marL="285750" indent="-285750">
              <a:lnSpc>
                <a:spcPct val="150000"/>
              </a:lnSpc>
              <a:buFont typeface="Courier New" panose="02070309020205020404" pitchFamily="49" charset="0"/>
              <a:buChar char="o"/>
            </a:pPr>
            <a:r>
              <a:rPr lang="en-US" dirty="0"/>
              <a:t>Optimizing </a:t>
            </a:r>
            <a:r>
              <a:rPr lang="en-US" dirty="0">
                <a:highlight>
                  <a:srgbClr val="FFFF00"/>
                </a:highlight>
              </a:rPr>
              <a:t>Visual-Audio sequence</a:t>
            </a:r>
            <a:r>
              <a:rPr lang="en-US" dirty="0"/>
              <a:t> fusion strategies.</a:t>
            </a:r>
          </a:p>
        </p:txBody>
      </p:sp>
    </p:spTree>
    <p:extLst>
      <p:ext uri="{BB962C8B-B14F-4D97-AF65-F5344CB8AC3E}">
        <p14:creationId xmlns:p14="http://schemas.microsoft.com/office/powerpoint/2010/main" val="28403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6" y="687794"/>
            <a:ext cx="4828031" cy="680224"/>
          </a:xfrm>
        </p:spPr>
        <p:txBody>
          <a:bodyPr>
            <a:noAutofit/>
          </a:bodyPr>
          <a:lstStyle/>
          <a:p>
            <a:r>
              <a:rPr lang="en-US" sz="2400" b="1" dirty="0">
                <a:solidFill>
                  <a:schemeClr val="bg1"/>
                </a:solidFill>
              </a:rPr>
              <a:t>Map of Visual vs. Audio</a:t>
            </a:r>
          </a:p>
        </p:txBody>
      </p:sp>
      <p:pic>
        <p:nvPicPr>
          <p:cNvPr id="6" name="Picture 5">
            <a:extLst>
              <a:ext uri="{FF2B5EF4-FFF2-40B4-BE49-F238E27FC236}">
                <a16:creationId xmlns:a16="http://schemas.microsoft.com/office/drawing/2014/main" id="{2E0612CD-14E2-C08D-ECE5-F36F8B470B7E}"/>
              </a:ext>
            </a:extLst>
          </p:cNvPr>
          <p:cNvPicPr>
            <a:picLocks noChangeAspect="1"/>
          </p:cNvPicPr>
          <p:nvPr/>
        </p:nvPicPr>
        <p:blipFill>
          <a:blip r:embed="rId3"/>
          <a:stretch>
            <a:fillRect/>
          </a:stretch>
        </p:blipFill>
        <p:spPr>
          <a:xfrm>
            <a:off x="7911052" y="0"/>
            <a:ext cx="318794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D15937-1C59-F811-8B9B-726DF4370A9E}"/>
                  </a:ext>
                </a:extLst>
              </p:cNvPr>
              <p:cNvSpPr txBox="1"/>
              <p:nvPr/>
            </p:nvSpPr>
            <p:spPr>
              <a:xfrm>
                <a:off x="1941226" y="2257421"/>
                <a:ext cx="5479001" cy="2862322"/>
              </a:xfrm>
              <a:prstGeom prst="rect">
                <a:avLst/>
              </a:prstGeom>
              <a:noFill/>
            </p:spPr>
            <p:txBody>
              <a:bodyPr wrap="square">
                <a:spAutoFit/>
              </a:bodyPr>
              <a:lstStyle/>
              <a:p>
                <a:pPr marL="285750" indent="-285750">
                  <a:buFont typeface="Courier New" panose="02070309020205020404" pitchFamily="49" charset="0"/>
                  <a:buChar char="o"/>
                </a:pPr>
                <a:r>
                  <a:rPr lang="en-US" dirty="0"/>
                  <a:t>Visual: Facial expression image</a:t>
                </a:r>
              </a:p>
              <a:p>
                <a:pPr marL="742950" lvl="1" indent="-285750">
                  <a:buFont typeface="Arial" panose="020B0604020202020204" pitchFamily="34" charset="0"/>
                  <a:buChar char="•"/>
                </a:pPr>
                <a:r>
                  <a:rPr lang="en-US" dirty="0"/>
                  <a:t>Process: 16 frames down-sampled from 90 frames (3 seconds)</a:t>
                </a:r>
              </a:p>
              <a:p>
                <a:pPr marL="742950" lvl="1" indent="-285750">
                  <a:buFont typeface="Arial" panose="020B0604020202020204" pitchFamily="34" charset="0"/>
                  <a:buChar char="•"/>
                </a:pPr>
                <a:r>
                  <a:rPr lang="en-US" dirty="0"/>
                  <a:t>Data: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16×224×224</m:t>
                        </m:r>
                      </m:sup>
                    </m:sSup>
                  </m:oMath>
                </a14:m>
                <a:endParaRPr lang="en-US" dirty="0"/>
              </a:p>
              <a:p>
                <a:endParaRPr lang="en-US" dirty="0"/>
              </a:p>
              <a:p>
                <a:endParaRPr lang="en-US" dirty="0"/>
              </a:p>
              <a:p>
                <a:pPr marL="285750" indent="-285750">
                  <a:buFont typeface="Courier New" panose="02070309020205020404" pitchFamily="49" charset="0"/>
                  <a:buChar char="o"/>
                </a:pPr>
                <a:r>
                  <a:rPr lang="en-US" dirty="0"/>
                  <a:t>Audio: Speech spectrogram</a:t>
                </a:r>
              </a:p>
              <a:p>
                <a:pPr marL="742950" lvl="1" indent="-285750">
                  <a:buFont typeface="Arial" panose="020B0604020202020204" pitchFamily="34" charset="0"/>
                  <a:buChar char="•"/>
                </a:pPr>
                <a:r>
                  <a:rPr lang="en-US" dirty="0"/>
                  <a:t>Process: 16 spectrogram from Mel-Frequency Cepstrum (MFCC)</a:t>
                </a:r>
              </a:p>
              <a:p>
                <a:pPr marL="742950" lvl="1" indent="-285750">
                  <a:buFont typeface="Arial" panose="020B0604020202020204" pitchFamily="34" charset="0"/>
                  <a:buChar char="•"/>
                </a:pPr>
                <a:r>
                  <a:rPr lang="en-US" dirty="0"/>
                  <a:t>Data: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16×224×224</m:t>
                        </m:r>
                      </m:sup>
                    </m:sSup>
                  </m:oMath>
                </a14:m>
                <a:endParaRPr lang="en-US" dirty="0"/>
              </a:p>
            </p:txBody>
          </p:sp>
        </mc:Choice>
        <mc:Fallback xmlns="">
          <p:sp>
            <p:nvSpPr>
              <p:cNvPr id="8" name="TextBox 7">
                <a:extLst>
                  <a:ext uri="{FF2B5EF4-FFF2-40B4-BE49-F238E27FC236}">
                    <a16:creationId xmlns:a16="http://schemas.microsoft.com/office/drawing/2014/main" id="{89D15937-1C59-F811-8B9B-726DF4370A9E}"/>
                  </a:ext>
                </a:extLst>
              </p:cNvPr>
              <p:cNvSpPr txBox="1">
                <a:spLocks noRot="1" noChangeAspect="1" noMove="1" noResize="1" noEditPoints="1" noAdjustHandles="1" noChangeArrowheads="1" noChangeShapeType="1" noTextEdit="1"/>
              </p:cNvSpPr>
              <p:nvPr/>
            </p:nvSpPr>
            <p:spPr>
              <a:xfrm>
                <a:off x="1941226" y="2257421"/>
                <a:ext cx="5479001" cy="2862322"/>
              </a:xfrm>
              <a:prstGeom prst="rect">
                <a:avLst/>
              </a:prstGeom>
              <a:blipFill>
                <a:blip r:embed="rId4"/>
                <a:stretch>
                  <a:fillRect l="-779" t="-1064" b="-2340"/>
                </a:stretch>
              </a:blipFill>
            </p:spPr>
            <p:txBody>
              <a:bodyPr/>
              <a:lstStyle/>
              <a:p>
                <a:r>
                  <a:rPr lang="en-US">
                    <a:noFill/>
                  </a:rPr>
                  <a:t> </a:t>
                </a:r>
              </a:p>
            </p:txBody>
          </p:sp>
        </mc:Fallback>
      </mc:AlternateContent>
    </p:spTree>
    <p:extLst>
      <p:ext uri="{BB962C8B-B14F-4D97-AF65-F5344CB8AC3E}">
        <p14:creationId xmlns:p14="http://schemas.microsoft.com/office/powerpoint/2010/main" val="127662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Multimodal Sequence Strategy</a:t>
            </a:r>
          </a:p>
        </p:txBody>
      </p:sp>
      <p:sp>
        <p:nvSpPr>
          <p:cNvPr id="8" name="TextBox 7">
            <a:extLst>
              <a:ext uri="{FF2B5EF4-FFF2-40B4-BE49-F238E27FC236}">
                <a16:creationId xmlns:a16="http://schemas.microsoft.com/office/drawing/2014/main" id="{42A4125C-55E4-681C-F34F-EDA525D9B685}"/>
              </a:ext>
            </a:extLst>
          </p:cNvPr>
          <p:cNvSpPr txBox="1"/>
          <p:nvPr/>
        </p:nvSpPr>
        <p:spPr>
          <a:xfrm>
            <a:off x="1751685" y="3435774"/>
            <a:ext cx="10263558" cy="369332"/>
          </a:xfrm>
          <a:prstGeom prst="rect">
            <a:avLst/>
          </a:prstGeom>
          <a:noFill/>
        </p:spPr>
        <p:txBody>
          <a:bodyPr wrap="square">
            <a:spAutoFit/>
          </a:bodyPr>
          <a:lstStyle/>
          <a:p>
            <a:pPr algn="ctr"/>
            <a:r>
              <a:rPr lang="en-US" dirty="0"/>
              <a:t>Strategy 1: Combine of Facial and Spectrogram (CFAS)</a:t>
            </a:r>
          </a:p>
        </p:txBody>
      </p:sp>
      <p:grpSp>
        <p:nvGrpSpPr>
          <p:cNvPr id="3" name="Group 2">
            <a:extLst>
              <a:ext uri="{FF2B5EF4-FFF2-40B4-BE49-F238E27FC236}">
                <a16:creationId xmlns:a16="http://schemas.microsoft.com/office/drawing/2014/main" id="{0B4A08A3-E647-10AD-029A-EDCEBB72430D}"/>
              </a:ext>
            </a:extLst>
          </p:cNvPr>
          <p:cNvGrpSpPr>
            <a:grpSpLocks noChangeAspect="1"/>
          </p:cNvGrpSpPr>
          <p:nvPr/>
        </p:nvGrpSpPr>
        <p:grpSpPr>
          <a:xfrm>
            <a:off x="1764138" y="1874520"/>
            <a:ext cx="10263559" cy="1554480"/>
            <a:chOff x="-5" y="2956264"/>
            <a:chExt cx="12192005" cy="1846555"/>
          </a:xfrm>
        </p:grpSpPr>
        <p:pic>
          <p:nvPicPr>
            <p:cNvPr id="6" name="图片 4">
              <a:extLst>
                <a:ext uri="{FF2B5EF4-FFF2-40B4-BE49-F238E27FC236}">
                  <a16:creationId xmlns:a16="http://schemas.microsoft.com/office/drawing/2014/main" id="{B2BDE866-F041-D235-7D7F-F7D78D637396}"/>
                </a:ext>
              </a:extLst>
            </p:cNvPr>
            <p:cNvPicPr>
              <a:picLocks noChangeAspect="1"/>
            </p:cNvPicPr>
            <p:nvPr/>
          </p:nvPicPr>
          <p:blipFill rotWithShape="1">
            <a:blip r:embed="rId3"/>
            <a:srcRect r="49363"/>
            <a:stretch/>
          </p:blipFill>
          <p:spPr>
            <a:xfrm>
              <a:off x="-5" y="2965974"/>
              <a:ext cx="12192005" cy="1828800"/>
            </a:xfrm>
            <a:prstGeom prst="rect">
              <a:avLst/>
            </a:prstGeom>
          </p:spPr>
        </p:pic>
        <p:sp>
          <p:nvSpPr>
            <p:cNvPr id="9" name="Rectangle 8">
              <a:extLst>
                <a:ext uri="{FF2B5EF4-FFF2-40B4-BE49-F238E27FC236}">
                  <a16:creationId xmlns:a16="http://schemas.microsoft.com/office/drawing/2014/main" id="{A84E237B-0943-BF7C-AB56-7CAFAE766770}"/>
                </a:ext>
              </a:extLst>
            </p:cNvPr>
            <p:cNvSpPr/>
            <p:nvPr/>
          </p:nvSpPr>
          <p:spPr>
            <a:xfrm>
              <a:off x="4509856" y="2956264"/>
              <a:ext cx="3142695" cy="184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a:t>
              </a:r>
            </a:p>
          </p:txBody>
        </p:sp>
      </p:grpSp>
      <p:pic>
        <p:nvPicPr>
          <p:cNvPr id="13" name="Picture 12">
            <a:extLst>
              <a:ext uri="{FF2B5EF4-FFF2-40B4-BE49-F238E27FC236}">
                <a16:creationId xmlns:a16="http://schemas.microsoft.com/office/drawing/2014/main" id="{B764DC86-4EA1-EA63-91FE-0CFE8FFA668D}"/>
              </a:ext>
            </a:extLst>
          </p:cNvPr>
          <p:cNvPicPr>
            <a:picLocks noChangeAspect="1"/>
          </p:cNvPicPr>
          <p:nvPr/>
        </p:nvPicPr>
        <p:blipFill>
          <a:blip r:embed="rId4"/>
          <a:stretch>
            <a:fillRect/>
          </a:stretch>
        </p:blipFill>
        <p:spPr>
          <a:xfrm>
            <a:off x="5560661" y="4143074"/>
            <a:ext cx="4763165" cy="342948"/>
          </a:xfrm>
          <a:prstGeom prst="rect">
            <a:avLst/>
          </a:prstGeom>
        </p:spPr>
      </p:pic>
      <p:sp>
        <p:nvSpPr>
          <p:cNvPr id="15" name="TextBox 14">
            <a:extLst>
              <a:ext uri="{FF2B5EF4-FFF2-40B4-BE49-F238E27FC236}">
                <a16:creationId xmlns:a16="http://schemas.microsoft.com/office/drawing/2014/main" id="{CE403EC1-5846-924E-BF1A-736DFA08BE14}"/>
              </a:ext>
            </a:extLst>
          </p:cNvPr>
          <p:cNvSpPr txBox="1"/>
          <p:nvPr/>
        </p:nvSpPr>
        <p:spPr>
          <a:xfrm>
            <a:off x="2072083" y="5298172"/>
            <a:ext cx="10119917" cy="87203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t>Strategy: </a:t>
            </a:r>
            <a:r>
              <a:rPr lang="en-US" dirty="0">
                <a:highlight>
                  <a:srgbClr val="FFFF00"/>
                </a:highlight>
              </a:rPr>
              <a:t>Concatenation</a:t>
            </a:r>
          </a:p>
          <a:p>
            <a:pPr marL="285750" indent="-285750">
              <a:lnSpc>
                <a:spcPct val="150000"/>
              </a:lnSpc>
              <a:buFont typeface="Wingdings" panose="05000000000000000000" pitchFamily="2" charset="2"/>
              <a:buChar char="v"/>
            </a:pPr>
            <a:r>
              <a:rPr lang="en-US" dirty="0"/>
              <a:t>Reason: </a:t>
            </a:r>
            <a:r>
              <a:rPr lang="en-US" dirty="0">
                <a:solidFill>
                  <a:srgbClr val="FF0000"/>
                </a:solidFill>
              </a:rPr>
              <a:t>Planar spatial integrity</a:t>
            </a:r>
            <a:r>
              <a:rPr lang="en-US" dirty="0"/>
              <a:t> on dynamic emotion recognition.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F54ABA-4B09-8D45-A989-617AE57E4666}"/>
                  </a:ext>
                </a:extLst>
              </p:cNvPr>
              <p:cNvSpPr txBox="1"/>
              <p:nvPr/>
            </p:nvSpPr>
            <p:spPr>
              <a:xfrm>
                <a:off x="1542195" y="4496559"/>
                <a:ext cx="10649805" cy="369332"/>
              </a:xfrm>
              <a:prstGeom prst="rect">
                <a:avLst/>
              </a:prstGeom>
              <a:noFill/>
            </p:spPr>
            <p:txBody>
              <a:bodyPr wrap="square">
                <a:spAutoFit/>
              </a:bodyPr>
              <a:lstStyle/>
              <a:p>
                <a:pPr algn="ctr"/>
                <a:r>
                  <a:rPr lang="en-US" dirty="0"/>
                  <a:t>Where </a:t>
                </a:r>
                <a14:m>
                  <m:oMath xmlns:m="http://schemas.openxmlformats.org/officeDocument/2006/math">
                    <m:r>
                      <a:rPr lang="en-US" i="1">
                        <a:latin typeface="Cambria Math" panose="02040503050406030204" pitchFamily="18" charset="0"/>
                      </a:rPr>
                      <m:t>𝑖</m:t>
                    </m:r>
                  </m:oMath>
                </a14:m>
                <a:r>
                  <a:rPr lang="en-US" dirty="0"/>
                  <a:t> is the time index,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ea typeface="Cambria Math" panose="02040503050406030204" pitchFamily="18" charset="0"/>
                      </a:rPr>
                      <m:t>∈[1,16]</m:t>
                    </m:r>
                  </m:oMath>
                </a14:m>
                <a:r>
                  <a:rPr lang="en-US" dirty="0"/>
                  <a:t>.</a:t>
                </a:r>
              </a:p>
            </p:txBody>
          </p:sp>
        </mc:Choice>
        <mc:Fallback xmlns="">
          <p:sp>
            <p:nvSpPr>
              <p:cNvPr id="10" name="TextBox 9">
                <a:extLst>
                  <a:ext uri="{FF2B5EF4-FFF2-40B4-BE49-F238E27FC236}">
                    <a16:creationId xmlns:a16="http://schemas.microsoft.com/office/drawing/2014/main" id="{CFF54ABA-4B09-8D45-A989-617AE57E4666}"/>
                  </a:ext>
                </a:extLst>
              </p:cNvPr>
              <p:cNvSpPr txBox="1">
                <a:spLocks noRot="1" noChangeAspect="1" noMove="1" noResize="1" noEditPoints="1" noAdjustHandles="1" noChangeArrowheads="1" noChangeShapeType="1" noTextEdit="1"/>
              </p:cNvSpPr>
              <p:nvPr/>
            </p:nvSpPr>
            <p:spPr>
              <a:xfrm>
                <a:off x="1542195" y="4496559"/>
                <a:ext cx="10649805" cy="369332"/>
              </a:xfrm>
              <a:prstGeom prst="rect">
                <a:avLst/>
              </a:prstGeom>
              <a:blipFill>
                <a:blip r:embed="rId5"/>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3719682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BBF75-F603-801E-20EC-3FAE5DD770D4}"/>
              </a:ext>
            </a:extLst>
          </p:cNvPr>
          <p:cNvSpPr>
            <a:spLocks noGrp="1" noRot="1" noMove="1" noResize="1" noEditPoints="1" noAdjustHandles="1" noChangeArrowheads="1" noChangeShapeType="1"/>
          </p:cNvSpPr>
          <p:nvPr/>
        </p:nvSpPr>
        <p:spPr>
          <a:xfrm>
            <a:off x="-1" y="4314548"/>
            <a:ext cx="1450402" cy="23525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Content Placeholder 6" descr="Logo&#10;&#10;Description automatically generated with medium confidence">
            <a:extLst>
              <a:ext uri="{FF2B5EF4-FFF2-40B4-BE49-F238E27FC236}">
                <a16:creationId xmlns:a16="http://schemas.microsoft.com/office/drawing/2014/main" id="{40E72CBA-24E7-CF1B-6A66-972695F4B957}"/>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0" y="5015884"/>
            <a:ext cx="1545188" cy="1751213"/>
          </a:xfrm>
        </p:spPr>
      </p:pic>
      <p:sp>
        <p:nvSpPr>
          <p:cNvPr id="5" name="Rectangle 4">
            <a:extLst>
              <a:ext uri="{FF2B5EF4-FFF2-40B4-BE49-F238E27FC236}">
                <a16:creationId xmlns:a16="http://schemas.microsoft.com/office/drawing/2014/main" id="{0DF7FE1D-0E67-244F-9AFD-5239EE035350}"/>
              </a:ext>
            </a:extLst>
          </p:cNvPr>
          <p:cNvSpPr/>
          <p:nvPr/>
        </p:nvSpPr>
        <p:spPr>
          <a:xfrm>
            <a:off x="1542195" y="687794"/>
            <a:ext cx="4828032" cy="6802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D7435-BC45-8D45-8FB0-BD0555511FA4}"/>
              </a:ext>
            </a:extLst>
          </p:cNvPr>
          <p:cNvSpPr>
            <a:spLocks noGrp="1"/>
          </p:cNvSpPr>
          <p:nvPr>
            <p:ph type="title"/>
          </p:nvPr>
        </p:nvSpPr>
        <p:spPr>
          <a:xfrm>
            <a:off x="1542197" y="687794"/>
            <a:ext cx="4828030" cy="680224"/>
          </a:xfrm>
        </p:spPr>
        <p:txBody>
          <a:bodyPr>
            <a:noAutofit/>
          </a:bodyPr>
          <a:lstStyle/>
          <a:p>
            <a:r>
              <a:rPr lang="en-US" sz="2400" b="1" dirty="0">
                <a:solidFill>
                  <a:schemeClr val="bg1"/>
                </a:solidFill>
              </a:rPr>
              <a:t>Multimodal Sequence Strategy</a:t>
            </a:r>
          </a:p>
        </p:txBody>
      </p:sp>
      <p:grpSp>
        <p:nvGrpSpPr>
          <p:cNvPr id="3" name="Group 2">
            <a:extLst>
              <a:ext uri="{FF2B5EF4-FFF2-40B4-BE49-F238E27FC236}">
                <a16:creationId xmlns:a16="http://schemas.microsoft.com/office/drawing/2014/main" id="{5F2D2822-6944-2D29-7454-86F9EE257D03}"/>
              </a:ext>
            </a:extLst>
          </p:cNvPr>
          <p:cNvGrpSpPr>
            <a:grpSpLocks noChangeAspect="1"/>
          </p:cNvGrpSpPr>
          <p:nvPr/>
        </p:nvGrpSpPr>
        <p:grpSpPr>
          <a:xfrm>
            <a:off x="1793288" y="1874520"/>
            <a:ext cx="10263558" cy="1554480"/>
            <a:chOff x="-3" y="2956264"/>
            <a:chExt cx="12192004" cy="1846555"/>
          </a:xfrm>
        </p:grpSpPr>
        <p:pic>
          <p:nvPicPr>
            <p:cNvPr id="6" name="图片 5">
              <a:extLst>
                <a:ext uri="{FF2B5EF4-FFF2-40B4-BE49-F238E27FC236}">
                  <a16:creationId xmlns:a16="http://schemas.microsoft.com/office/drawing/2014/main" id="{5DE945CB-EEAE-3A8F-FE98-7C68B8F84178}"/>
                </a:ext>
              </a:extLst>
            </p:cNvPr>
            <p:cNvPicPr>
              <a:picLocks noChangeAspect="1"/>
            </p:cNvPicPr>
            <p:nvPr/>
          </p:nvPicPr>
          <p:blipFill rotWithShape="1">
            <a:blip r:embed="rId3"/>
            <a:srcRect r="49388"/>
            <a:stretch/>
          </p:blipFill>
          <p:spPr>
            <a:xfrm>
              <a:off x="-3" y="2966199"/>
              <a:ext cx="12192004" cy="1828800"/>
            </a:xfrm>
            <a:prstGeom prst="rect">
              <a:avLst/>
            </a:prstGeom>
          </p:spPr>
        </p:pic>
        <p:sp>
          <p:nvSpPr>
            <p:cNvPr id="9" name="Rectangle 8">
              <a:extLst>
                <a:ext uri="{FF2B5EF4-FFF2-40B4-BE49-F238E27FC236}">
                  <a16:creationId xmlns:a16="http://schemas.microsoft.com/office/drawing/2014/main" id="{4BF1D8B6-7B08-8409-CEB6-E5E1F2ED2658}"/>
                </a:ext>
              </a:extLst>
            </p:cNvPr>
            <p:cNvSpPr/>
            <p:nvPr/>
          </p:nvSpPr>
          <p:spPr>
            <a:xfrm>
              <a:off x="4509856" y="2956264"/>
              <a:ext cx="3142695" cy="1846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chemeClr val="tx1"/>
                  </a:solidFill>
                </a:rPr>
                <a:t>……….</a:t>
              </a:r>
            </a:p>
          </p:txBody>
        </p:sp>
      </p:grpSp>
      <p:sp>
        <p:nvSpPr>
          <p:cNvPr id="11" name="TextBox 10">
            <a:extLst>
              <a:ext uri="{FF2B5EF4-FFF2-40B4-BE49-F238E27FC236}">
                <a16:creationId xmlns:a16="http://schemas.microsoft.com/office/drawing/2014/main" id="{B69D0FF8-3864-72FF-2CAF-8B7F1819BB6A}"/>
              </a:ext>
            </a:extLst>
          </p:cNvPr>
          <p:cNvSpPr txBox="1"/>
          <p:nvPr/>
        </p:nvSpPr>
        <p:spPr>
          <a:xfrm>
            <a:off x="1751685" y="3435774"/>
            <a:ext cx="10263558" cy="369332"/>
          </a:xfrm>
          <a:prstGeom prst="rect">
            <a:avLst/>
          </a:prstGeom>
          <a:noFill/>
        </p:spPr>
        <p:txBody>
          <a:bodyPr wrap="square">
            <a:spAutoFit/>
          </a:bodyPr>
          <a:lstStyle/>
          <a:p>
            <a:pPr algn="ctr"/>
            <a:r>
              <a:rPr lang="en-US" dirty="0"/>
              <a:t>Strategy 2: Sum of Facial and Spectrogram (SFAS)</a:t>
            </a:r>
          </a:p>
        </p:txBody>
      </p:sp>
      <p:pic>
        <p:nvPicPr>
          <p:cNvPr id="15" name="Picture 14">
            <a:extLst>
              <a:ext uri="{FF2B5EF4-FFF2-40B4-BE49-F238E27FC236}">
                <a16:creationId xmlns:a16="http://schemas.microsoft.com/office/drawing/2014/main" id="{9B8E3BAB-50E6-05BE-C982-D283ED796EFF}"/>
              </a:ext>
            </a:extLst>
          </p:cNvPr>
          <p:cNvPicPr>
            <a:picLocks noChangeAspect="1"/>
          </p:cNvPicPr>
          <p:nvPr/>
        </p:nvPicPr>
        <p:blipFill>
          <a:blip r:embed="rId4"/>
          <a:stretch>
            <a:fillRect/>
          </a:stretch>
        </p:blipFill>
        <p:spPr>
          <a:xfrm>
            <a:off x="4896689" y="4130844"/>
            <a:ext cx="5449060" cy="34294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820D0B-FD15-A0EE-BEAD-45E6ACA0D2D4}"/>
                  </a:ext>
                </a:extLst>
              </p:cNvPr>
              <p:cNvSpPr txBox="1"/>
              <p:nvPr/>
            </p:nvSpPr>
            <p:spPr>
              <a:xfrm>
                <a:off x="1542195" y="4529842"/>
                <a:ext cx="10649805" cy="369332"/>
              </a:xfrm>
              <a:prstGeom prst="rect">
                <a:avLst/>
              </a:prstGeom>
              <a:noFill/>
            </p:spPr>
            <p:txBody>
              <a:bodyPr wrap="square">
                <a:spAutoFit/>
              </a:bodyPr>
              <a:lstStyle/>
              <a:p>
                <a:pPr algn="ctr"/>
                <a:r>
                  <a:rPr lang="en-US" dirty="0"/>
                  <a:t>Where </a:t>
                </a:r>
                <a14:m>
                  <m:oMath xmlns:m="http://schemas.openxmlformats.org/officeDocument/2006/math">
                    <m:r>
                      <a:rPr lang="en-US" b="0" i="1" smtClean="0">
                        <a:latin typeface="Cambria Math" panose="02040503050406030204" pitchFamily="18" charset="0"/>
                      </a:rPr>
                      <m:t>𝑖</m:t>
                    </m:r>
                  </m:oMath>
                </a14:m>
                <a:r>
                  <a:rPr lang="en-US" dirty="0"/>
                  <a:t> is the time index,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[1,16]</m:t>
                    </m:r>
                  </m:oMath>
                </a14:m>
                <a:r>
                  <a:rPr lang="en-US" dirty="0"/>
                  <a:t>.</a:t>
                </a:r>
              </a:p>
            </p:txBody>
          </p:sp>
        </mc:Choice>
        <mc:Fallback xmlns="">
          <p:sp>
            <p:nvSpPr>
              <p:cNvPr id="4" name="TextBox 3">
                <a:extLst>
                  <a:ext uri="{FF2B5EF4-FFF2-40B4-BE49-F238E27FC236}">
                    <a16:creationId xmlns:a16="http://schemas.microsoft.com/office/drawing/2014/main" id="{97820D0B-FD15-A0EE-BEAD-45E6ACA0D2D4}"/>
                  </a:ext>
                </a:extLst>
              </p:cNvPr>
              <p:cNvSpPr txBox="1">
                <a:spLocks noRot="1" noChangeAspect="1" noMove="1" noResize="1" noEditPoints="1" noAdjustHandles="1" noChangeArrowheads="1" noChangeShapeType="1" noTextEdit="1"/>
              </p:cNvSpPr>
              <p:nvPr/>
            </p:nvSpPr>
            <p:spPr>
              <a:xfrm>
                <a:off x="1542195" y="4529842"/>
                <a:ext cx="10649805" cy="369332"/>
              </a:xfrm>
              <a:prstGeom prst="rect">
                <a:avLst/>
              </a:prstGeom>
              <a:blipFill>
                <a:blip r:embed="rId5"/>
                <a:stretch>
                  <a:fillRect t="-8197" b="-2459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2F1BFB7-754C-8EAD-5685-7914AC321D89}"/>
              </a:ext>
            </a:extLst>
          </p:cNvPr>
          <p:cNvSpPr txBox="1"/>
          <p:nvPr/>
        </p:nvSpPr>
        <p:spPr>
          <a:xfrm>
            <a:off x="2072083" y="5298172"/>
            <a:ext cx="10119917" cy="872034"/>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dirty="0"/>
              <a:t>Strategy: </a:t>
            </a:r>
            <a:r>
              <a:rPr lang="en-US" dirty="0">
                <a:highlight>
                  <a:srgbClr val="FFFF00"/>
                </a:highlight>
              </a:rPr>
              <a:t>Superposition</a:t>
            </a:r>
          </a:p>
          <a:p>
            <a:pPr marL="285750" indent="-285750">
              <a:lnSpc>
                <a:spcPct val="150000"/>
              </a:lnSpc>
              <a:buFont typeface="Wingdings" panose="05000000000000000000" pitchFamily="2" charset="2"/>
              <a:buChar char="v"/>
            </a:pPr>
            <a:r>
              <a:rPr lang="en-US" dirty="0"/>
              <a:t>Reason: </a:t>
            </a:r>
            <a:r>
              <a:rPr lang="en-US" dirty="0">
                <a:solidFill>
                  <a:srgbClr val="FF0000"/>
                </a:solidFill>
              </a:rPr>
              <a:t>Depth spatial integrity</a:t>
            </a:r>
            <a:r>
              <a:rPr lang="en-US" dirty="0"/>
              <a:t> on dynamic emotion recognition.</a:t>
            </a:r>
          </a:p>
        </p:txBody>
      </p:sp>
    </p:spTree>
    <p:extLst>
      <p:ext uri="{BB962C8B-B14F-4D97-AF65-F5344CB8AC3E}">
        <p14:creationId xmlns:p14="http://schemas.microsoft.com/office/powerpoint/2010/main" val="3957977397"/>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071F3E"/>
      </a:accent1>
      <a:accent2>
        <a:srgbClr val="C4960B"/>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37f3154-205b-4b03-832b-30bfd3483c4e" xsi:nil="true"/>
    <lcf76f155ced4ddcb4097134ff3c332f xmlns="1f55ec82-a505-4936-99e5-d41b25147da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BF305E6E409946AD1DA7014EE1833A" ma:contentTypeVersion="13" ma:contentTypeDescription="Create a new document." ma:contentTypeScope="" ma:versionID="3a48271d1e9109a7d4e1343fbe8b0944">
  <xsd:schema xmlns:xsd="http://www.w3.org/2001/XMLSchema" xmlns:xs="http://www.w3.org/2001/XMLSchema" xmlns:p="http://schemas.microsoft.com/office/2006/metadata/properties" xmlns:ns2="1f55ec82-a505-4936-99e5-d41b25147da0" xmlns:ns3="f1f308d3-4c92-402a-ab04-f7497706f561" xmlns:ns4="037f3154-205b-4b03-832b-30bfd3483c4e" targetNamespace="http://schemas.microsoft.com/office/2006/metadata/properties" ma:root="true" ma:fieldsID="e5c01db92141c572c53529b0522945a0" ns2:_="" ns3:_="" ns4:_="">
    <xsd:import namespace="1f55ec82-a505-4936-99e5-d41b25147da0"/>
    <xsd:import namespace="f1f308d3-4c92-402a-ab04-f7497706f561"/>
    <xsd:import namespace="037f3154-205b-4b03-832b-30bfd3483c4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55ec82-a505-4936-99e5-d41b25147d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91af29b-e898-46cd-ad54-75745d14b33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1f308d3-4c92-402a-ab04-f7497706f56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7f3154-205b-4b03-832b-30bfd3483c4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76497b92-814c-4c9d-aedf-954169f1025b}" ma:internalName="TaxCatchAll" ma:showField="CatchAllData" ma:web="037f3154-205b-4b03-832b-30bfd3483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899C4F-194D-47FC-918D-4EED357B8EAD}">
  <ds:schemaRefs>
    <ds:schemaRef ds:uri="1f55ec82-a505-4936-99e5-d41b25147da0"/>
    <ds:schemaRef ds:uri="f1f308d3-4c92-402a-ab04-f7497706f5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037f3154-205b-4b03-832b-30bfd3483c4e"/>
  </ds:schemaRefs>
</ds:datastoreItem>
</file>

<file path=customXml/itemProps2.xml><?xml version="1.0" encoding="utf-8"?>
<ds:datastoreItem xmlns:ds="http://schemas.openxmlformats.org/officeDocument/2006/customXml" ds:itemID="{3968316C-8F1C-47B3-B8EF-A7FF01D67E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55ec82-a505-4936-99e5-d41b25147da0"/>
    <ds:schemaRef ds:uri="f1f308d3-4c92-402a-ab04-f7497706f561"/>
    <ds:schemaRef ds:uri="037f3154-205b-4b03-832b-30bfd3483c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C15244-6FF3-46F0-8281-63B63B937A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9373</TotalTime>
  <Words>2608</Words>
  <Application>Microsoft Office PowerPoint</Application>
  <PresentationFormat>Widescreen</PresentationFormat>
  <Paragraphs>194</Paragraphs>
  <Slides>21</Slides>
  <Notes>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DengXian</vt:lpstr>
      <vt:lpstr>Aptos</vt:lpstr>
      <vt:lpstr>Arial</vt:lpstr>
      <vt:lpstr>Calibri</vt:lpstr>
      <vt:lpstr>Cambria Math</vt:lpstr>
      <vt:lpstr>Courier New</vt:lpstr>
      <vt:lpstr>Times New Roman</vt:lpstr>
      <vt:lpstr>Wingdings</vt:lpstr>
      <vt:lpstr>Office Theme</vt:lpstr>
      <vt:lpstr>Equation</vt:lpstr>
      <vt:lpstr>MultiMAE-DER: Multimodal Masked Autoencoder for Dynamic Emotion Recognition</vt:lpstr>
      <vt:lpstr>Research Background</vt:lpstr>
      <vt:lpstr>Challenges</vt:lpstr>
      <vt:lpstr>Related Work</vt:lpstr>
      <vt:lpstr>Motivation</vt:lpstr>
      <vt:lpstr>Contribution</vt:lpstr>
      <vt:lpstr>Map of Visual vs. Audio</vt:lpstr>
      <vt:lpstr>Multimodal Sequence Strategy</vt:lpstr>
      <vt:lpstr>Multimodal Sequence Strategy</vt:lpstr>
      <vt:lpstr>Multimodal Sequence Strategy</vt:lpstr>
      <vt:lpstr>Multimodal Sequence Strategy</vt:lpstr>
      <vt:lpstr>Multimodal Sequence Strategy</vt:lpstr>
      <vt:lpstr>Multimodal Sequence Strategy</vt:lpstr>
      <vt:lpstr>MultiMAE-DER: Model Structure</vt:lpstr>
      <vt:lpstr>Process Details</vt:lpstr>
      <vt:lpstr>RAVDESS Dataset Evaluation</vt:lpstr>
      <vt:lpstr>CREMA-D Dataset Evaluation</vt:lpstr>
      <vt:lpstr>IEMOCAP Dataset Evaluation</vt:lpstr>
      <vt:lpstr>Analysis</vt:lpstr>
      <vt:lpstr>Conclusion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Oscar Negret</dc:creator>
  <cp:lastModifiedBy>Peihao Xiang</cp:lastModifiedBy>
  <cp:revision>168</cp:revision>
  <dcterms:created xsi:type="dcterms:W3CDTF">2019-06-25T19:12:02Z</dcterms:created>
  <dcterms:modified xsi:type="dcterms:W3CDTF">2024-07-23T15:02:34Z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0x010100CCBF305E6E409946AD1DA7014EE1833A</vt:lpwstr>
  </property>
</Properties>
</file>